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9" r:id="rId5"/>
    <p:sldId id="264" r:id="rId6"/>
    <p:sldId id="258" r:id="rId7"/>
    <p:sldId id="263" r:id="rId8"/>
    <p:sldId id="262" r:id="rId9"/>
    <p:sldId id="260" r:id="rId10"/>
    <p:sldId id="265" r:id="rId11"/>
  </p:sldIdLst>
  <p:sldSz cx="18288000" cy="10287000"/>
  <p:notesSz cx="6858000" cy="9144000"/>
  <p:embeddedFontLst>
    <p:embeddedFont>
      <p:font typeface="Aileron Bold" panose="020B0604020202020204" charset="0"/>
      <p:regular r:id="rId12"/>
    </p:embeddedFont>
    <p:embeddedFont>
      <p:font typeface="Aileron Heavy" panose="020B0604020202020204" charset="0"/>
      <p:regular r:id="rId13"/>
    </p:embeddedFont>
    <p:embeddedFont>
      <p:font typeface="Aileron Ultra-Bold" panose="020B0604020202020204" charset="0"/>
      <p:regular r:id="rId14"/>
    </p:embeddedFont>
    <p:embeddedFont>
      <p:font typeface="Montserrat Heavy" panose="020B0604020202020204" charset="0"/>
      <p:regular r:id="rId15"/>
    </p:embeddedFont>
    <p:embeddedFont>
      <p:font typeface="Uturna Heavy" panose="020B0604020202020204" charset="-3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F438EC-FD35-41EB-89AD-8F5752253230}" v="394" dt="2024-10-06T08:36:33.615"/>
    <p1510:client id="{D726E7A0-67F7-938B-5715-AD4BFEDAA97A}" v="388" dt="2024-10-06T08:17:05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svg"/><Relationship Id="rId10" Type="http://schemas.openxmlformats.org/officeDocument/2006/relationships/hyperlink" Target="https://www.afro.who.int/health-topics/water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www.afro.who.int/health-topics/water" TargetMode="External"/><Relationship Id="rId10" Type="http://schemas.openxmlformats.org/officeDocument/2006/relationships/image" Target="../media/image48.jpeg"/><Relationship Id="rId4" Type="http://schemas.openxmlformats.org/officeDocument/2006/relationships/image" Target="../media/image11.jpe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7.svg"/><Relationship Id="rId7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32.svg"/><Relationship Id="rId4" Type="http://schemas.openxmlformats.org/officeDocument/2006/relationships/image" Target="../media/image45.jpe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052056" y="2661446"/>
            <a:ext cx="3994077" cy="701364"/>
            <a:chOff x="0" y="0"/>
            <a:chExt cx="1051938" cy="1847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1938" cy="184721"/>
            </a:xfrm>
            <a:custGeom>
              <a:avLst/>
              <a:gdLst/>
              <a:ahLst/>
              <a:cxnLst/>
              <a:rect l="l" t="t" r="r" b="b"/>
              <a:pathLst>
                <a:path w="1051938" h="184721">
                  <a:moveTo>
                    <a:pt x="92361" y="0"/>
                  </a:moveTo>
                  <a:lnTo>
                    <a:pt x="959577" y="0"/>
                  </a:lnTo>
                  <a:cubicBezTo>
                    <a:pt x="984073" y="0"/>
                    <a:pt x="1007565" y="9731"/>
                    <a:pt x="1024886" y="27052"/>
                  </a:cubicBezTo>
                  <a:cubicBezTo>
                    <a:pt x="1042207" y="44373"/>
                    <a:pt x="1051938" y="67865"/>
                    <a:pt x="1051938" y="92361"/>
                  </a:cubicBezTo>
                  <a:lnTo>
                    <a:pt x="1051938" y="92361"/>
                  </a:lnTo>
                  <a:cubicBezTo>
                    <a:pt x="1051938" y="116856"/>
                    <a:pt x="1042207" y="140349"/>
                    <a:pt x="1024886" y="157670"/>
                  </a:cubicBezTo>
                  <a:cubicBezTo>
                    <a:pt x="1007565" y="174991"/>
                    <a:pt x="984073" y="184721"/>
                    <a:pt x="959577" y="184721"/>
                  </a:cubicBezTo>
                  <a:lnTo>
                    <a:pt x="92361" y="184721"/>
                  </a:lnTo>
                  <a:cubicBezTo>
                    <a:pt x="67865" y="184721"/>
                    <a:pt x="44373" y="174991"/>
                    <a:pt x="27052" y="157670"/>
                  </a:cubicBezTo>
                  <a:cubicBezTo>
                    <a:pt x="9731" y="140349"/>
                    <a:pt x="0" y="116856"/>
                    <a:pt x="0" y="92361"/>
                  </a:cubicBezTo>
                  <a:lnTo>
                    <a:pt x="0" y="92361"/>
                  </a:lnTo>
                  <a:cubicBezTo>
                    <a:pt x="0" y="67865"/>
                    <a:pt x="9731" y="44373"/>
                    <a:pt x="27052" y="27052"/>
                  </a:cubicBezTo>
                  <a:cubicBezTo>
                    <a:pt x="44373" y="9731"/>
                    <a:pt x="67865" y="0"/>
                    <a:pt x="92361" y="0"/>
                  </a:cubicBezTo>
                  <a:close/>
                </a:path>
              </a:pathLst>
            </a:custGeom>
            <a:solidFill>
              <a:srgbClr val="83835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051938" cy="232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804010"/>
            <a:ext cx="9948408" cy="2115620"/>
            <a:chOff x="0" y="0"/>
            <a:chExt cx="2620157" cy="557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20157" cy="557200"/>
            </a:xfrm>
            <a:custGeom>
              <a:avLst/>
              <a:gdLst/>
              <a:ahLst/>
              <a:cxnLst/>
              <a:rect l="l" t="t" r="r" b="b"/>
              <a:pathLst>
                <a:path w="2620157" h="557200">
                  <a:moveTo>
                    <a:pt x="21012" y="0"/>
                  </a:moveTo>
                  <a:lnTo>
                    <a:pt x="2599145" y="0"/>
                  </a:lnTo>
                  <a:cubicBezTo>
                    <a:pt x="2604718" y="0"/>
                    <a:pt x="2610062" y="2214"/>
                    <a:pt x="2614003" y="6154"/>
                  </a:cubicBezTo>
                  <a:cubicBezTo>
                    <a:pt x="2617943" y="10095"/>
                    <a:pt x="2620157" y="15439"/>
                    <a:pt x="2620157" y="21012"/>
                  </a:cubicBezTo>
                  <a:lnTo>
                    <a:pt x="2620157" y="536189"/>
                  </a:lnTo>
                  <a:cubicBezTo>
                    <a:pt x="2620157" y="547793"/>
                    <a:pt x="2610750" y="557200"/>
                    <a:pt x="2599145" y="557200"/>
                  </a:cubicBezTo>
                  <a:lnTo>
                    <a:pt x="21012" y="557200"/>
                  </a:lnTo>
                  <a:cubicBezTo>
                    <a:pt x="9407" y="557200"/>
                    <a:pt x="0" y="547793"/>
                    <a:pt x="0" y="536189"/>
                  </a:cubicBezTo>
                  <a:lnTo>
                    <a:pt x="0" y="21012"/>
                  </a:lnTo>
                  <a:cubicBezTo>
                    <a:pt x="0" y="15439"/>
                    <a:pt x="2214" y="10095"/>
                    <a:pt x="6154" y="6154"/>
                  </a:cubicBezTo>
                  <a:cubicBezTo>
                    <a:pt x="10095" y="2214"/>
                    <a:pt x="15439" y="0"/>
                    <a:pt x="21012" y="0"/>
                  </a:cubicBezTo>
                  <a:close/>
                </a:path>
              </a:pathLst>
            </a:custGeom>
            <a:solidFill>
              <a:srgbClr val="2B8171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620157" cy="604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269917" y="2885227"/>
            <a:ext cx="272852" cy="272852"/>
          </a:xfrm>
          <a:custGeom>
            <a:avLst/>
            <a:gdLst/>
            <a:ahLst/>
            <a:cxnLst/>
            <a:rect l="l" t="t" r="r" b="b"/>
            <a:pathLst>
              <a:path w="272852" h="272852">
                <a:moveTo>
                  <a:pt x="0" y="0"/>
                </a:moveTo>
                <a:lnTo>
                  <a:pt x="272852" y="0"/>
                </a:lnTo>
                <a:lnTo>
                  <a:pt x="272852" y="272852"/>
                </a:lnTo>
                <a:lnTo>
                  <a:pt x="0" y="272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2" name="Freeform 12"/>
          <p:cNvSpPr/>
          <p:nvPr/>
        </p:nvSpPr>
        <p:spPr>
          <a:xfrm flipV="1">
            <a:off x="16286850" y="-398542"/>
            <a:ext cx="3135094" cy="3083793"/>
          </a:xfrm>
          <a:custGeom>
            <a:avLst/>
            <a:gdLst/>
            <a:ahLst/>
            <a:cxnLst/>
            <a:rect l="l" t="t" r="r" b="b"/>
            <a:pathLst>
              <a:path w="3135094" h="3083793">
                <a:moveTo>
                  <a:pt x="0" y="3083793"/>
                </a:moveTo>
                <a:lnTo>
                  <a:pt x="3135095" y="3083793"/>
                </a:lnTo>
                <a:lnTo>
                  <a:pt x="3135095" y="0"/>
                </a:lnTo>
                <a:lnTo>
                  <a:pt x="0" y="0"/>
                </a:lnTo>
                <a:lnTo>
                  <a:pt x="0" y="30837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sp>
        <p:nvSpPr>
          <p:cNvPr id="14" name="Freeform 14"/>
          <p:cNvSpPr/>
          <p:nvPr/>
        </p:nvSpPr>
        <p:spPr>
          <a:xfrm>
            <a:off x="4999890" y="5698846"/>
            <a:ext cx="1003014" cy="1003014"/>
          </a:xfrm>
          <a:custGeom>
            <a:avLst/>
            <a:gdLst/>
            <a:ahLst/>
            <a:cxnLst/>
            <a:rect l="l" t="t" r="r" b="b"/>
            <a:pathLst>
              <a:path w="1003014" h="1003014">
                <a:moveTo>
                  <a:pt x="0" y="0"/>
                </a:moveTo>
                <a:lnTo>
                  <a:pt x="1003014" y="0"/>
                </a:lnTo>
                <a:lnTo>
                  <a:pt x="1003014" y="1003013"/>
                </a:lnTo>
                <a:lnTo>
                  <a:pt x="0" y="1003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  <p:sp>
        <p:nvSpPr>
          <p:cNvPr id="15" name="Freeform 15"/>
          <p:cNvSpPr/>
          <p:nvPr/>
        </p:nvSpPr>
        <p:spPr>
          <a:xfrm>
            <a:off x="15397406" y="1532612"/>
            <a:ext cx="648727" cy="648727"/>
          </a:xfrm>
          <a:custGeom>
            <a:avLst/>
            <a:gdLst/>
            <a:ahLst/>
            <a:cxnLst/>
            <a:rect l="l" t="t" r="r" b="b"/>
            <a:pathLst>
              <a:path w="648727" h="648727">
                <a:moveTo>
                  <a:pt x="0" y="0"/>
                </a:moveTo>
                <a:lnTo>
                  <a:pt x="648727" y="0"/>
                </a:lnTo>
                <a:lnTo>
                  <a:pt x="648727" y="648727"/>
                </a:lnTo>
                <a:lnTo>
                  <a:pt x="0" y="648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  <p:sp>
        <p:nvSpPr>
          <p:cNvPr id="16" name="Freeform 16"/>
          <p:cNvSpPr/>
          <p:nvPr/>
        </p:nvSpPr>
        <p:spPr>
          <a:xfrm rot="-5400000">
            <a:off x="4518742" y="8117861"/>
            <a:ext cx="1984941" cy="295937"/>
          </a:xfrm>
          <a:custGeom>
            <a:avLst/>
            <a:gdLst/>
            <a:ahLst/>
            <a:cxnLst/>
            <a:rect l="l" t="t" r="r" b="b"/>
            <a:pathLst>
              <a:path w="1984941" h="295937">
                <a:moveTo>
                  <a:pt x="0" y="0"/>
                </a:moveTo>
                <a:lnTo>
                  <a:pt x="1984941" y="0"/>
                </a:lnTo>
                <a:lnTo>
                  <a:pt x="1984941" y="295937"/>
                </a:lnTo>
                <a:lnTo>
                  <a:pt x="0" y="2959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  <p:sp>
        <p:nvSpPr>
          <p:cNvPr id="17" name="TextBox 17"/>
          <p:cNvSpPr txBox="1"/>
          <p:nvPr/>
        </p:nvSpPr>
        <p:spPr>
          <a:xfrm>
            <a:off x="4431987" y="538131"/>
            <a:ext cx="9771210" cy="181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23"/>
              </a:lnSpc>
            </a:pPr>
            <a:r>
              <a:rPr lang="en-US" sz="10587" b="1" dirty="0">
                <a:solidFill>
                  <a:srgbClr val="10443B"/>
                </a:solidFill>
                <a:latin typeface="Uturna Heavy"/>
                <a:ea typeface="Uturna Heavy"/>
                <a:cs typeface="Uturna Heavy"/>
                <a:sym typeface="Uturna Heavy"/>
              </a:rPr>
              <a:t>WATER AND SANITATION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7299" y="3158079"/>
            <a:ext cx="9303618" cy="190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5"/>
              </a:lnSpc>
            </a:pPr>
            <a:r>
              <a:rPr lang="en-US" sz="4170" b="1" dirty="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Print(“Alpha”)</a:t>
            </a:r>
          </a:p>
          <a:p>
            <a:pPr algn="l">
              <a:lnSpc>
                <a:spcPts val="5045"/>
              </a:lnSpc>
            </a:pPr>
            <a:r>
              <a:rPr lang="en-US" sz="4170" b="1" dirty="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THEME: Mapping Intelligence</a:t>
            </a:r>
          </a:p>
          <a:p>
            <a:pPr algn="l">
              <a:lnSpc>
                <a:spcPts val="5045"/>
              </a:lnSpc>
            </a:pPr>
            <a:endParaRPr lang="en-US" sz="4170" b="1" dirty="0">
              <a:solidFill>
                <a:srgbClr val="FFFFFF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701011" y="2813708"/>
            <a:ext cx="312726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u="sng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  <a:hlinkClick r:id="rId10" tooltip="https://www.afro.who.int/health-topics/water"/>
              </a:rPr>
              <a:t>www.reallygreatsite.com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05744" y="3823720"/>
            <a:ext cx="6748654" cy="11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0" lvl="1" indent="-237490" algn="just">
              <a:lnSpc>
                <a:spcPts val="3080"/>
              </a:lnSpc>
              <a:buFont typeface="Arial"/>
              <a:buChar char="•"/>
            </a:pPr>
            <a:r>
              <a:rPr lang="en-US" sz="2200" b="1" dirty="0">
                <a:solidFill>
                  <a:srgbClr val="3B4A33"/>
                </a:solidFill>
                <a:latin typeface="Aileron Bold"/>
                <a:ea typeface="Aileron Bold"/>
                <a:cs typeface="Aileron Bold"/>
                <a:sym typeface="Aileron Bold"/>
              </a:rPr>
              <a:t>Health risks from waterborne diseases are increasing as access to clean water becomes more inconsistent.</a:t>
            </a:r>
            <a:r>
              <a:rPr lang="en-US" sz="2200" b="1">
                <a:solidFill>
                  <a:srgbClr val="3B4A33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endParaRPr lang="en-US"/>
          </a:p>
        </p:txBody>
      </p:sp>
      <p:pic>
        <p:nvPicPr>
          <p:cNvPr id="1026" name="Picture 2" descr="Women Bear the Burden When There is No ...">
            <a:extLst>
              <a:ext uri="{FF2B5EF4-FFF2-40B4-BE49-F238E27FC236}">
                <a16:creationId xmlns:a16="http://schemas.microsoft.com/office/drawing/2014/main" id="{E2820810-6ABE-1A3D-458C-5F8C7098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61" y="5059351"/>
            <a:ext cx="6019800" cy="4588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drinking water quality ...">
            <a:extLst>
              <a:ext uri="{FF2B5EF4-FFF2-40B4-BE49-F238E27FC236}">
                <a16:creationId xmlns:a16="http://schemas.microsoft.com/office/drawing/2014/main" id="{3EC4C825-9BB2-CF70-1F54-DFDB68D32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83" y="633336"/>
            <a:ext cx="3683301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46962" y="5772771"/>
            <a:ext cx="3994077" cy="701364"/>
            <a:chOff x="0" y="0"/>
            <a:chExt cx="1051938" cy="184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1938" cy="184721"/>
            </a:xfrm>
            <a:custGeom>
              <a:avLst/>
              <a:gdLst/>
              <a:ahLst/>
              <a:cxnLst/>
              <a:rect l="l" t="t" r="r" b="b"/>
              <a:pathLst>
                <a:path w="1051938" h="184721">
                  <a:moveTo>
                    <a:pt x="92361" y="0"/>
                  </a:moveTo>
                  <a:lnTo>
                    <a:pt x="959577" y="0"/>
                  </a:lnTo>
                  <a:cubicBezTo>
                    <a:pt x="984073" y="0"/>
                    <a:pt x="1007565" y="9731"/>
                    <a:pt x="1024886" y="27052"/>
                  </a:cubicBezTo>
                  <a:cubicBezTo>
                    <a:pt x="1042207" y="44373"/>
                    <a:pt x="1051938" y="67865"/>
                    <a:pt x="1051938" y="92361"/>
                  </a:cubicBezTo>
                  <a:lnTo>
                    <a:pt x="1051938" y="92361"/>
                  </a:lnTo>
                  <a:cubicBezTo>
                    <a:pt x="1051938" y="116856"/>
                    <a:pt x="1042207" y="140349"/>
                    <a:pt x="1024886" y="157670"/>
                  </a:cubicBezTo>
                  <a:cubicBezTo>
                    <a:pt x="1007565" y="174991"/>
                    <a:pt x="984073" y="184721"/>
                    <a:pt x="959577" y="184721"/>
                  </a:cubicBezTo>
                  <a:lnTo>
                    <a:pt x="92361" y="184721"/>
                  </a:lnTo>
                  <a:cubicBezTo>
                    <a:pt x="67865" y="184721"/>
                    <a:pt x="44373" y="174991"/>
                    <a:pt x="27052" y="157670"/>
                  </a:cubicBezTo>
                  <a:cubicBezTo>
                    <a:pt x="9731" y="140349"/>
                    <a:pt x="0" y="116856"/>
                    <a:pt x="0" y="92361"/>
                  </a:cubicBezTo>
                  <a:lnTo>
                    <a:pt x="0" y="92361"/>
                  </a:lnTo>
                  <a:cubicBezTo>
                    <a:pt x="0" y="67865"/>
                    <a:pt x="9731" y="44373"/>
                    <a:pt x="27052" y="27052"/>
                  </a:cubicBezTo>
                  <a:cubicBezTo>
                    <a:pt x="44373" y="9731"/>
                    <a:pt x="67865" y="0"/>
                    <a:pt x="92361" y="0"/>
                  </a:cubicBezTo>
                  <a:close/>
                </a:path>
              </a:pathLst>
            </a:custGeom>
            <a:solidFill>
              <a:srgbClr val="83835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51938" cy="232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64823" y="5996552"/>
            <a:ext cx="272852" cy="272852"/>
          </a:xfrm>
          <a:custGeom>
            <a:avLst/>
            <a:gdLst/>
            <a:ahLst/>
            <a:cxnLst/>
            <a:rect l="l" t="t" r="r" b="b"/>
            <a:pathLst>
              <a:path w="272852" h="272852">
                <a:moveTo>
                  <a:pt x="0" y="0"/>
                </a:moveTo>
                <a:lnTo>
                  <a:pt x="272852" y="0"/>
                </a:lnTo>
                <a:lnTo>
                  <a:pt x="272852" y="272852"/>
                </a:lnTo>
                <a:lnTo>
                  <a:pt x="0" y="272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6" name="Group 6"/>
          <p:cNvGrpSpPr/>
          <p:nvPr/>
        </p:nvGrpSpPr>
        <p:grpSpPr>
          <a:xfrm>
            <a:off x="0" y="7154787"/>
            <a:ext cx="18288000" cy="3132213"/>
            <a:chOff x="0" y="0"/>
            <a:chExt cx="1715278" cy="2937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5278" cy="293778"/>
            </a:xfrm>
            <a:custGeom>
              <a:avLst/>
              <a:gdLst/>
              <a:ahLst/>
              <a:cxnLst/>
              <a:rect l="l" t="t" r="r" b="b"/>
              <a:pathLst>
                <a:path w="1715278" h="293778">
                  <a:moveTo>
                    <a:pt x="0" y="0"/>
                  </a:moveTo>
                  <a:lnTo>
                    <a:pt x="1715278" y="0"/>
                  </a:lnTo>
                  <a:lnTo>
                    <a:pt x="1715278" y="293778"/>
                  </a:lnTo>
                  <a:lnTo>
                    <a:pt x="0" y="293778"/>
                  </a:lnTo>
                  <a:close/>
                </a:path>
              </a:pathLst>
            </a:custGeom>
            <a:blipFill>
              <a:blip r:embed="rId4"/>
              <a:stretch>
                <a:fillRect l="-1926" t="-290823" b="-4183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32798" y="1721724"/>
            <a:ext cx="5422404" cy="419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98"/>
              </a:lnSpc>
            </a:pPr>
            <a:r>
              <a:rPr lang="en-US" sz="19380" b="1" u="none" strike="noStrike">
                <a:solidFill>
                  <a:srgbClr val="10443B"/>
                </a:solidFill>
                <a:latin typeface="Uturna Heavy"/>
                <a:ea typeface="Uturna Heavy"/>
                <a:cs typeface="Uturna Heavy"/>
                <a:sym typeface="Uturna Heavy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95917" y="5925033"/>
            <a:ext cx="312726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</a:t>
            </a:r>
            <a:r>
              <a:rPr lang="en-US" sz="2000" b="1" u="sng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  <a:hlinkClick r:id="rId5" tooltip="https://www.afro.who.int/health-topics/water"/>
              </a:rPr>
              <a:t>ww.reallygreatsite.com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045913" y="5359845"/>
            <a:ext cx="1083901" cy="1114290"/>
          </a:xfrm>
          <a:custGeom>
            <a:avLst/>
            <a:gdLst/>
            <a:ahLst/>
            <a:cxnLst/>
            <a:rect l="l" t="t" r="r" b="b"/>
            <a:pathLst>
              <a:path w="1083901" h="1114290">
                <a:moveTo>
                  <a:pt x="0" y="0"/>
                </a:moveTo>
                <a:lnTo>
                  <a:pt x="1083901" y="0"/>
                </a:lnTo>
                <a:lnTo>
                  <a:pt x="1083901" y="1114290"/>
                </a:lnTo>
                <a:lnTo>
                  <a:pt x="0" y="1114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sp>
        <p:nvSpPr>
          <p:cNvPr id="12" name="Freeform 12"/>
          <p:cNvSpPr/>
          <p:nvPr/>
        </p:nvSpPr>
        <p:spPr>
          <a:xfrm>
            <a:off x="13187970" y="3308650"/>
            <a:ext cx="2051194" cy="2051194"/>
          </a:xfrm>
          <a:custGeom>
            <a:avLst/>
            <a:gdLst/>
            <a:ahLst/>
            <a:cxnLst/>
            <a:rect l="l" t="t" r="r" b="b"/>
            <a:pathLst>
              <a:path w="2051194" h="2051194">
                <a:moveTo>
                  <a:pt x="0" y="0"/>
                </a:moveTo>
                <a:lnTo>
                  <a:pt x="2051194" y="0"/>
                </a:lnTo>
                <a:lnTo>
                  <a:pt x="2051194" y="2051195"/>
                </a:lnTo>
                <a:lnTo>
                  <a:pt x="0" y="2051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  <p:pic>
        <p:nvPicPr>
          <p:cNvPr id="2050" name="Picture 2" descr="Water Facts - Rehydration Project ...">
            <a:extLst>
              <a:ext uri="{FF2B5EF4-FFF2-40B4-BE49-F238E27FC236}">
                <a16:creationId xmlns:a16="http://schemas.microsoft.com/office/drawing/2014/main" id="{4FEF4108-2C7F-DF9E-52C6-F6CF0547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673" y="2552700"/>
            <a:ext cx="3509127" cy="249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7154787"/>
            <a:ext cx="18288000" cy="3132213"/>
            <a:chOff x="0" y="0"/>
            <a:chExt cx="1715278" cy="2937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5278" cy="293778"/>
            </a:xfrm>
            <a:custGeom>
              <a:avLst/>
              <a:gdLst/>
              <a:ahLst/>
              <a:cxnLst/>
              <a:rect l="l" t="t" r="r" b="b"/>
              <a:pathLst>
                <a:path w="1715278" h="293778">
                  <a:moveTo>
                    <a:pt x="0" y="0"/>
                  </a:moveTo>
                  <a:lnTo>
                    <a:pt x="1715278" y="0"/>
                  </a:lnTo>
                  <a:lnTo>
                    <a:pt x="1715278" y="293778"/>
                  </a:lnTo>
                  <a:lnTo>
                    <a:pt x="0" y="293778"/>
                  </a:lnTo>
                  <a:close/>
                </a:path>
              </a:pathLst>
            </a:custGeom>
            <a:blipFill>
              <a:blip r:embed="rId2"/>
              <a:stretch>
                <a:fillRect l="-1926" t="-290823" b="-4183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220CEB-E876-9081-761D-F1F15853EC38}"/>
              </a:ext>
            </a:extLst>
          </p:cNvPr>
          <p:cNvSpPr txBox="1"/>
          <p:nvPr/>
        </p:nvSpPr>
        <p:spPr>
          <a:xfrm>
            <a:off x="1202144" y="259443"/>
            <a:ext cx="297180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>
                <a:solidFill>
                  <a:srgbClr val="3B4A33"/>
                </a:solidFill>
                <a:latin typeface="Aileron Bold"/>
              </a:rPr>
              <a:t>Calson Netshikulwe</a:t>
            </a:r>
          </a:p>
          <a:p>
            <a:r>
              <a:rPr lang="en-US" sz="2200" b="1">
                <a:solidFill>
                  <a:srgbClr val="3B4A33"/>
                </a:solidFill>
                <a:latin typeface="Aileron Bold"/>
              </a:rPr>
              <a:t>Data Scientist</a:t>
            </a:r>
          </a:p>
          <a:p>
            <a:endParaRPr lang="en-ZA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E9467-D679-2150-EA5C-7D4A3AF63777}"/>
              </a:ext>
            </a:extLst>
          </p:cNvPr>
          <p:cNvSpPr txBox="1"/>
          <p:nvPr/>
        </p:nvSpPr>
        <p:spPr>
          <a:xfrm>
            <a:off x="7652484" y="91523"/>
            <a:ext cx="29718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>
                <a:solidFill>
                  <a:srgbClr val="3B4A33"/>
                </a:solidFill>
                <a:latin typeface="Aileron Bold"/>
              </a:rPr>
              <a:t>Praise Muzvondiwa</a:t>
            </a:r>
          </a:p>
          <a:p>
            <a:r>
              <a:rPr lang="en-ZA" sz="2200" b="1">
                <a:solidFill>
                  <a:srgbClr val="3B4A33"/>
                </a:solidFill>
                <a:latin typeface="Aileron Bold"/>
              </a:rPr>
              <a:t>Back –End Developer</a:t>
            </a:r>
          </a:p>
        </p:txBody>
      </p:sp>
      <p:pic>
        <p:nvPicPr>
          <p:cNvPr id="18" name="Picture 17" descr="A person sitting in a chair&#10;&#10;Description automatically generated">
            <a:extLst>
              <a:ext uri="{FF2B5EF4-FFF2-40B4-BE49-F238E27FC236}">
                <a16:creationId xmlns:a16="http://schemas.microsoft.com/office/drawing/2014/main" id="{A3778106-66BB-5B68-BE44-DF113D0C68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16" y="1213027"/>
            <a:ext cx="3091671" cy="31436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1FC0F5-68FE-95C0-3168-4F56DD9FD604}"/>
              </a:ext>
            </a:extLst>
          </p:cNvPr>
          <p:cNvSpPr txBox="1"/>
          <p:nvPr/>
        </p:nvSpPr>
        <p:spPr>
          <a:xfrm>
            <a:off x="13842999" y="88428"/>
            <a:ext cx="243840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>
                <a:solidFill>
                  <a:srgbClr val="3B4A33"/>
                </a:solidFill>
                <a:latin typeface="Aileron Bold"/>
              </a:rPr>
              <a:t>Yeyethu Songca</a:t>
            </a:r>
          </a:p>
          <a:p>
            <a:r>
              <a:rPr lang="en-US" sz="2200" b="1">
                <a:solidFill>
                  <a:srgbClr val="3B4A33"/>
                </a:solidFill>
                <a:latin typeface="Aileron Bold"/>
              </a:rPr>
              <a:t>Back – End Developer</a:t>
            </a:r>
          </a:p>
          <a:p>
            <a:endParaRPr lang="en-ZA">
              <a:ea typeface="Calibri"/>
              <a:cs typeface="Calibri"/>
            </a:endParaRPr>
          </a:p>
        </p:txBody>
      </p:sp>
      <p:pic>
        <p:nvPicPr>
          <p:cNvPr id="23" name="Picture 22" descr="A person with braids taking a selfie&#10;&#10;Description automatically generated">
            <a:extLst>
              <a:ext uri="{FF2B5EF4-FFF2-40B4-BE49-F238E27FC236}">
                <a16:creationId xmlns:a16="http://schemas.microsoft.com/office/drawing/2014/main" id="{60D724D8-AEEA-CD05-945D-DABF33532E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131" y="1249510"/>
            <a:ext cx="2438400" cy="31260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E501F3-5E1F-6BB1-A930-9AB8391F773F}"/>
              </a:ext>
            </a:extLst>
          </p:cNvPr>
          <p:cNvSpPr txBox="1"/>
          <p:nvPr/>
        </p:nvSpPr>
        <p:spPr>
          <a:xfrm>
            <a:off x="859082" y="5564423"/>
            <a:ext cx="3305628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>
                <a:solidFill>
                  <a:srgbClr val="3B4A33"/>
                </a:solidFill>
                <a:latin typeface="Aileron Bold"/>
              </a:rPr>
              <a:t>Awonke Nomandondo</a:t>
            </a:r>
          </a:p>
          <a:p>
            <a:r>
              <a:rPr lang="en-US" sz="2200" b="1">
                <a:solidFill>
                  <a:srgbClr val="3B4A33"/>
                </a:solidFill>
                <a:latin typeface="Aileron Bold"/>
              </a:rPr>
              <a:t>Data Scientist</a:t>
            </a:r>
          </a:p>
          <a:p>
            <a:endParaRPr lang="en-ZA">
              <a:ea typeface="Calibri"/>
              <a:cs typeface="Calibri"/>
            </a:endParaRPr>
          </a:p>
        </p:txBody>
      </p:sp>
      <p:pic>
        <p:nvPicPr>
          <p:cNvPr id="26" name="Picture 25" descr="A person wearing sunglasses and a black shirt&#10;&#10;Description automatically generated">
            <a:extLst>
              <a:ext uri="{FF2B5EF4-FFF2-40B4-BE49-F238E27FC236}">
                <a16:creationId xmlns:a16="http://schemas.microsoft.com/office/drawing/2014/main" id="{68627C52-7812-E1D9-212A-5496794F1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" t="39795" r="-1789" b="-3143"/>
          <a:stretch/>
        </p:blipFill>
        <p:spPr>
          <a:xfrm>
            <a:off x="865339" y="6719274"/>
            <a:ext cx="3318552" cy="31322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7B2FF8C-AAE0-1174-A173-672A5F093819}"/>
              </a:ext>
            </a:extLst>
          </p:cNvPr>
          <p:cNvSpPr txBox="1"/>
          <p:nvPr/>
        </p:nvSpPr>
        <p:spPr>
          <a:xfrm>
            <a:off x="7884975" y="5567073"/>
            <a:ext cx="3323770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>
                <a:solidFill>
                  <a:srgbClr val="3B4A33"/>
                </a:solidFill>
                <a:latin typeface="Aileron Bold"/>
              </a:rPr>
              <a:t>Vhutshilo Makhado</a:t>
            </a:r>
          </a:p>
          <a:p>
            <a:r>
              <a:rPr lang="en-US" sz="2200" b="1">
                <a:solidFill>
                  <a:srgbClr val="3B4A33"/>
                </a:solidFill>
                <a:latin typeface="Aileron Bold"/>
              </a:rPr>
              <a:t>Data Scientist</a:t>
            </a:r>
          </a:p>
          <a:p>
            <a:r>
              <a:rPr lang="en-US" dirty="0"/>
              <a:t> </a:t>
            </a:r>
            <a:endParaRPr lang="en-ZA" dirty="0"/>
          </a:p>
        </p:txBody>
      </p:sp>
      <p:pic>
        <p:nvPicPr>
          <p:cNvPr id="30" name="Picture 29" descr="A person in a blue suit&#10;&#10;Description automatically generated">
            <a:extLst>
              <a:ext uri="{FF2B5EF4-FFF2-40B4-BE49-F238E27FC236}">
                <a16:creationId xmlns:a16="http://schemas.microsoft.com/office/drawing/2014/main" id="{BC38A3F3-F891-FF79-9F26-E89D9EC87E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66" y="6709304"/>
            <a:ext cx="2526597" cy="2916704"/>
          </a:xfrm>
          <a:prstGeom prst="rect">
            <a:avLst/>
          </a:prstGeom>
        </p:spPr>
      </p:pic>
      <p:pic>
        <p:nvPicPr>
          <p:cNvPr id="2048" name="Picture 2047" descr="A person taking a selfie&#10;&#10;Description automatically generated">
            <a:extLst>
              <a:ext uri="{FF2B5EF4-FFF2-40B4-BE49-F238E27FC236}">
                <a16:creationId xmlns:a16="http://schemas.microsoft.com/office/drawing/2014/main" id="{F55B212E-0E02-4FE2-BFB7-050E16AB81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973" y="6788921"/>
            <a:ext cx="2547366" cy="277055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811DE307-D35E-11CE-DCB1-7ACDC2D2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8" y="1208115"/>
            <a:ext cx="3811660" cy="312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19F08F-7C0E-D30D-AE2D-228C860CB56A}"/>
              </a:ext>
            </a:extLst>
          </p:cNvPr>
          <p:cNvSpPr txBox="1"/>
          <p:nvPr/>
        </p:nvSpPr>
        <p:spPr>
          <a:xfrm>
            <a:off x="13781403" y="5567071"/>
            <a:ext cx="274320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>
                <a:solidFill>
                  <a:srgbClr val="3B4A33"/>
                </a:solidFill>
                <a:latin typeface="Aileron Bold"/>
              </a:rPr>
              <a:t>Ayanda Khalo</a:t>
            </a:r>
          </a:p>
          <a:p>
            <a:r>
              <a:rPr lang="en-US" sz="2200" b="1">
                <a:solidFill>
                  <a:srgbClr val="3B4A33"/>
                </a:solidFill>
                <a:latin typeface="Aileron Bold"/>
              </a:rPr>
              <a:t>Full Stack Developer</a:t>
            </a:r>
          </a:p>
          <a:p>
            <a:r>
              <a:rPr lang="en-US"/>
              <a:t> 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425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 Things You Didn't Know About Deserts ...">
            <a:extLst>
              <a:ext uri="{FF2B5EF4-FFF2-40B4-BE49-F238E27FC236}">
                <a16:creationId xmlns:a16="http://schemas.microsoft.com/office/drawing/2014/main" id="{83AF631F-65B3-4F75-A6DF-9052C20D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3" y="1191659"/>
            <a:ext cx="7235537" cy="726775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457200" dist="165100" sx="99000" sy="99000" algn="ctr" rotWithShape="0">
              <a:schemeClr val="bg2">
                <a:lumMod val="10000"/>
                <a:alpha val="84000"/>
              </a:schemeClr>
            </a:outerShdw>
            <a:reflection blurRad="152400" stA="74000" endPos="64000" dist="114300" dir="5400000" sy="-100000" algn="bl" rotWithShape="0"/>
          </a:effectLst>
        </p:spPr>
      </p:pic>
      <p:grpSp>
        <p:nvGrpSpPr>
          <p:cNvPr id="2" name="Group 2"/>
          <p:cNvGrpSpPr/>
          <p:nvPr/>
        </p:nvGrpSpPr>
        <p:grpSpPr>
          <a:xfrm>
            <a:off x="3048344" y="2428692"/>
            <a:ext cx="4085152" cy="4341679"/>
            <a:chOff x="0" y="0"/>
            <a:chExt cx="660400" cy="701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701870"/>
            </a:xfrm>
            <a:custGeom>
              <a:avLst/>
              <a:gdLst/>
              <a:ahLst/>
              <a:cxnLst/>
              <a:rect l="l" t="t" r="r" b="b"/>
              <a:pathLst>
                <a:path w="660400" h="70187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6038"/>
                  </a:cubicBezTo>
                  <a:lnTo>
                    <a:pt x="660400" y="701870"/>
                  </a:lnTo>
                  <a:lnTo>
                    <a:pt x="0" y="701870"/>
                  </a:lnTo>
                  <a:lnTo>
                    <a:pt x="0" y="326317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7E7D4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9375"/>
              <a:ext cx="660400" cy="622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2282" y="6734729"/>
            <a:ext cx="10427238" cy="1896247"/>
            <a:chOff x="0" y="0"/>
            <a:chExt cx="1615452" cy="2937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5452" cy="293778"/>
            </a:xfrm>
            <a:custGeom>
              <a:avLst/>
              <a:gdLst/>
              <a:ahLst/>
              <a:cxnLst/>
              <a:rect l="l" t="t" r="r" b="b"/>
              <a:pathLst>
                <a:path w="1615452" h="293778">
                  <a:moveTo>
                    <a:pt x="14849" y="0"/>
                  </a:moveTo>
                  <a:lnTo>
                    <a:pt x="1600603" y="0"/>
                  </a:lnTo>
                  <a:cubicBezTo>
                    <a:pt x="1608804" y="0"/>
                    <a:pt x="1615452" y="6648"/>
                    <a:pt x="1615452" y="14849"/>
                  </a:cubicBezTo>
                  <a:lnTo>
                    <a:pt x="1615452" y="278929"/>
                  </a:lnTo>
                  <a:cubicBezTo>
                    <a:pt x="1615452" y="282867"/>
                    <a:pt x="1613888" y="286644"/>
                    <a:pt x="1611103" y="289429"/>
                  </a:cubicBezTo>
                  <a:cubicBezTo>
                    <a:pt x="1608318" y="292214"/>
                    <a:pt x="1604541" y="293778"/>
                    <a:pt x="1600603" y="293778"/>
                  </a:cubicBezTo>
                  <a:lnTo>
                    <a:pt x="14849" y="293778"/>
                  </a:lnTo>
                  <a:cubicBezTo>
                    <a:pt x="10911" y="293778"/>
                    <a:pt x="7134" y="292214"/>
                    <a:pt x="4349" y="289429"/>
                  </a:cubicBezTo>
                  <a:cubicBezTo>
                    <a:pt x="1564" y="286644"/>
                    <a:pt x="0" y="282867"/>
                    <a:pt x="0" y="278929"/>
                  </a:cubicBezTo>
                  <a:lnTo>
                    <a:pt x="0" y="14849"/>
                  </a:lnTo>
                  <a:cubicBezTo>
                    <a:pt x="0" y="10911"/>
                    <a:pt x="1564" y="7134"/>
                    <a:pt x="4349" y="4349"/>
                  </a:cubicBezTo>
                  <a:cubicBezTo>
                    <a:pt x="7134" y="1564"/>
                    <a:pt x="10911" y="0"/>
                    <a:pt x="14849" y="0"/>
                  </a:cubicBezTo>
                  <a:close/>
                </a:path>
              </a:pathLst>
            </a:custGeom>
            <a:blipFill>
              <a:blip r:embed="rId3"/>
              <a:stretch>
                <a:fillRect t="-162715" b="-149700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7" name="Freeform 7"/>
          <p:cNvSpPr/>
          <p:nvPr/>
        </p:nvSpPr>
        <p:spPr>
          <a:xfrm>
            <a:off x="3587005" y="3195661"/>
            <a:ext cx="3007830" cy="3065304"/>
          </a:xfrm>
          <a:custGeom>
            <a:avLst/>
            <a:gdLst/>
            <a:ahLst/>
            <a:cxnLst/>
            <a:rect l="l" t="t" r="r" b="b"/>
            <a:pathLst>
              <a:path w="3007830" h="3065304">
                <a:moveTo>
                  <a:pt x="0" y="0"/>
                </a:moveTo>
                <a:lnTo>
                  <a:pt x="3007830" y="0"/>
                </a:lnTo>
                <a:lnTo>
                  <a:pt x="3007830" y="3065305"/>
                </a:lnTo>
                <a:lnTo>
                  <a:pt x="0" y="3065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9" name="Freeform 9"/>
          <p:cNvSpPr/>
          <p:nvPr/>
        </p:nvSpPr>
        <p:spPr>
          <a:xfrm rot="-10800000">
            <a:off x="15274359" y="2192273"/>
            <a:ext cx="1984941" cy="295937"/>
          </a:xfrm>
          <a:custGeom>
            <a:avLst/>
            <a:gdLst/>
            <a:ahLst/>
            <a:cxnLst/>
            <a:rect l="l" t="t" r="r" b="b"/>
            <a:pathLst>
              <a:path w="1984941" h="295937">
                <a:moveTo>
                  <a:pt x="0" y="0"/>
                </a:moveTo>
                <a:lnTo>
                  <a:pt x="1984941" y="0"/>
                </a:lnTo>
                <a:lnTo>
                  <a:pt x="1984941" y="295936"/>
                </a:lnTo>
                <a:lnTo>
                  <a:pt x="0" y="295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8459411"/>
            <a:ext cx="16230600" cy="171565"/>
            <a:chOff x="0" y="0"/>
            <a:chExt cx="4274726" cy="451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4726" cy="45186"/>
            </a:xfrm>
            <a:custGeom>
              <a:avLst/>
              <a:gdLst/>
              <a:ahLst/>
              <a:cxnLst/>
              <a:rect l="l" t="t" r="r" b="b"/>
              <a:pathLst>
                <a:path w="4274726" h="45186">
                  <a:moveTo>
                    <a:pt x="22593" y="0"/>
                  </a:moveTo>
                  <a:lnTo>
                    <a:pt x="4252133" y="0"/>
                  </a:lnTo>
                  <a:cubicBezTo>
                    <a:pt x="4258125" y="0"/>
                    <a:pt x="4263872" y="2380"/>
                    <a:pt x="4268108" y="6617"/>
                  </a:cubicBezTo>
                  <a:cubicBezTo>
                    <a:pt x="4272345" y="10854"/>
                    <a:pt x="4274726" y="16601"/>
                    <a:pt x="4274726" y="22593"/>
                  </a:cubicBezTo>
                  <a:lnTo>
                    <a:pt x="4274726" y="22593"/>
                  </a:lnTo>
                  <a:cubicBezTo>
                    <a:pt x="4274726" y="28585"/>
                    <a:pt x="4272345" y="34331"/>
                    <a:pt x="4268108" y="38568"/>
                  </a:cubicBezTo>
                  <a:cubicBezTo>
                    <a:pt x="4263872" y="42805"/>
                    <a:pt x="4258125" y="45186"/>
                    <a:pt x="4252133" y="45186"/>
                  </a:cubicBezTo>
                  <a:lnTo>
                    <a:pt x="22593" y="45186"/>
                  </a:lnTo>
                  <a:cubicBezTo>
                    <a:pt x="16601" y="45186"/>
                    <a:pt x="10854" y="42805"/>
                    <a:pt x="6617" y="38568"/>
                  </a:cubicBezTo>
                  <a:cubicBezTo>
                    <a:pt x="2380" y="34331"/>
                    <a:pt x="0" y="28585"/>
                    <a:pt x="0" y="22593"/>
                  </a:cubicBezTo>
                  <a:lnTo>
                    <a:pt x="0" y="22593"/>
                  </a:lnTo>
                  <a:cubicBezTo>
                    <a:pt x="0" y="16601"/>
                    <a:pt x="2380" y="10854"/>
                    <a:pt x="6617" y="6617"/>
                  </a:cubicBezTo>
                  <a:cubicBezTo>
                    <a:pt x="10854" y="2380"/>
                    <a:pt x="16601" y="0"/>
                    <a:pt x="22593" y="0"/>
                  </a:cubicBezTo>
                  <a:close/>
                </a:path>
              </a:pathLst>
            </a:custGeom>
            <a:solidFill>
              <a:srgbClr val="B6D5CC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274726" cy="92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772400" y="837265"/>
            <a:ext cx="8373035" cy="94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6188" b="1" dirty="0">
                <a:solidFill>
                  <a:srgbClr val="086354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73726" y="3228741"/>
            <a:ext cx="9385574" cy="154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6" lvl="1" indent="-237498" algn="just">
              <a:lnSpc>
                <a:spcPts val="3080"/>
              </a:lnSpc>
              <a:buFont typeface="Arial"/>
              <a:buChar char="•"/>
            </a:pPr>
            <a:r>
              <a:rPr lang="en-US" sz="2200" b="1" dirty="0">
                <a:solidFill>
                  <a:srgbClr val="3B4A33"/>
                </a:solidFill>
                <a:latin typeface="Aileron Bold"/>
                <a:ea typeface="Aileron Bold"/>
                <a:cs typeface="Aileron Bold"/>
                <a:sym typeface="Aileron Bold"/>
              </a:rPr>
              <a:t>The Northern Cape, South Africa’s driest province, faces a severe water service crisis. With annual rainfall averaging just 200 mm, far below the national average, the region’s 1.29 million residents are under constant threat from water shortages. (Statistics SA)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55938" y="6020239"/>
            <a:ext cx="6676199" cy="274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6" lvl="1" indent="-237498" algn="just">
              <a:lnSpc>
                <a:spcPts val="3080"/>
              </a:lnSpc>
              <a:buFont typeface="Arial"/>
              <a:buChar char="•"/>
            </a:pPr>
            <a:r>
              <a:rPr lang="en-US" sz="2200" b="1" dirty="0">
                <a:solidFill>
                  <a:srgbClr val="3B4A33"/>
                </a:solidFill>
                <a:latin typeface="Aileron Bold"/>
                <a:ea typeface="Aileron Bold"/>
                <a:cs typeface="Aileron Bold"/>
                <a:sym typeface="Aileron Bold"/>
              </a:rPr>
              <a:t>The province, with the lowest population density in the country (3 people/km²), has an outsized water demand due to agriculture and expanding communities, yet its decaying infrastructure is failing to cope. (DWSP Northern Cape)</a:t>
            </a:r>
          </a:p>
          <a:p>
            <a:pPr algn="just">
              <a:lnSpc>
                <a:spcPts val="3080"/>
              </a:lnSpc>
            </a:pPr>
            <a:endParaRPr lang="en-US" sz="2200" b="1" dirty="0">
              <a:solidFill>
                <a:srgbClr val="3B4A33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67218" y="6102726"/>
            <a:ext cx="4756638" cy="3558000"/>
            <a:chOff x="0" y="0"/>
            <a:chExt cx="1252777" cy="9370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2777" cy="937086"/>
            </a:xfrm>
            <a:custGeom>
              <a:avLst/>
              <a:gdLst/>
              <a:ahLst/>
              <a:cxnLst/>
              <a:rect l="l" t="t" r="r" b="b"/>
              <a:pathLst>
                <a:path w="1252777" h="937086">
                  <a:moveTo>
                    <a:pt x="43945" y="0"/>
                  </a:moveTo>
                  <a:lnTo>
                    <a:pt x="1208832" y="0"/>
                  </a:lnTo>
                  <a:cubicBezTo>
                    <a:pt x="1233102" y="0"/>
                    <a:pt x="1252777" y="19675"/>
                    <a:pt x="1252777" y="43945"/>
                  </a:cubicBezTo>
                  <a:lnTo>
                    <a:pt x="1252777" y="893141"/>
                  </a:lnTo>
                  <a:cubicBezTo>
                    <a:pt x="1252777" y="904796"/>
                    <a:pt x="1248147" y="915974"/>
                    <a:pt x="1239906" y="924215"/>
                  </a:cubicBezTo>
                  <a:cubicBezTo>
                    <a:pt x="1231664" y="932456"/>
                    <a:pt x="1220487" y="937086"/>
                    <a:pt x="1208832" y="937086"/>
                  </a:cubicBezTo>
                  <a:lnTo>
                    <a:pt x="43945" y="937086"/>
                  </a:lnTo>
                  <a:cubicBezTo>
                    <a:pt x="32290" y="937086"/>
                    <a:pt x="21113" y="932456"/>
                    <a:pt x="12871" y="924215"/>
                  </a:cubicBezTo>
                  <a:cubicBezTo>
                    <a:pt x="4630" y="915974"/>
                    <a:pt x="0" y="904796"/>
                    <a:pt x="0" y="893141"/>
                  </a:cubicBezTo>
                  <a:lnTo>
                    <a:pt x="0" y="43945"/>
                  </a:lnTo>
                  <a:cubicBezTo>
                    <a:pt x="0" y="32290"/>
                    <a:pt x="4630" y="21113"/>
                    <a:pt x="12871" y="12871"/>
                  </a:cubicBezTo>
                  <a:cubicBezTo>
                    <a:pt x="21113" y="4630"/>
                    <a:pt x="32290" y="0"/>
                    <a:pt x="43945" y="0"/>
                  </a:cubicBezTo>
                  <a:close/>
                </a:path>
              </a:pathLst>
            </a:custGeom>
            <a:solidFill>
              <a:srgbClr val="2B8171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52777" cy="9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02662" y="6102726"/>
            <a:ext cx="4756638" cy="3558000"/>
            <a:chOff x="0" y="0"/>
            <a:chExt cx="1252777" cy="9370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2777" cy="937086"/>
            </a:xfrm>
            <a:custGeom>
              <a:avLst/>
              <a:gdLst/>
              <a:ahLst/>
              <a:cxnLst/>
              <a:rect l="l" t="t" r="r" b="b"/>
              <a:pathLst>
                <a:path w="1252777" h="937086">
                  <a:moveTo>
                    <a:pt x="43945" y="0"/>
                  </a:moveTo>
                  <a:lnTo>
                    <a:pt x="1208832" y="0"/>
                  </a:lnTo>
                  <a:cubicBezTo>
                    <a:pt x="1233102" y="0"/>
                    <a:pt x="1252777" y="19675"/>
                    <a:pt x="1252777" y="43945"/>
                  </a:cubicBezTo>
                  <a:lnTo>
                    <a:pt x="1252777" y="893141"/>
                  </a:lnTo>
                  <a:cubicBezTo>
                    <a:pt x="1252777" y="904796"/>
                    <a:pt x="1248147" y="915974"/>
                    <a:pt x="1239906" y="924215"/>
                  </a:cubicBezTo>
                  <a:cubicBezTo>
                    <a:pt x="1231664" y="932456"/>
                    <a:pt x="1220487" y="937086"/>
                    <a:pt x="1208832" y="937086"/>
                  </a:cubicBezTo>
                  <a:lnTo>
                    <a:pt x="43945" y="937086"/>
                  </a:lnTo>
                  <a:cubicBezTo>
                    <a:pt x="32290" y="937086"/>
                    <a:pt x="21113" y="932456"/>
                    <a:pt x="12871" y="924215"/>
                  </a:cubicBezTo>
                  <a:cubicBezTo>
                    <a:pt x="4630" y="915974"/>
                    <a:pt x="0" y="904796"/>
                    <a:pt x="0" y="893141"/>
                  </a:cubicBezTo>
                  <a:lnTo>
                    <a:pt x="0" y="43945"/>
                  </a:lnTo>
                  <a:cubicBezTo>
                    <a:pt x="0" y="32290"/>
                    <a:pt x="4630" y="21113"/>
                    <a:pt x="12871" y="12871"/>
                  </a:cubicBezTo>
                  <a:cubicBezTo>
                    <a:pt x="21113" y="4630"/>
                    <a:pt x="32290" y="0"/>
                    <a:pt x="43945" y="0"/>
                  </a:cubicBezTo>
                  <a:close/>
                </a:path>
              </a:pathLst>
            </a:custGeom>
            <a:solidFill>
              <a:srgbClr val="2B8171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52777" cy="984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617139" y="5686650"/>
            <a:ext cx="6492240" cy="0"/>
          </a:xfrm>
          <a:prstGeom prst="line">
            <a:avLst/>
          </a:prstGeom>
          <a:ln w="38100" cap="flat">
            <a:solidFill>
              <a:srgbClr val="10443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9" name="Group 9"/>
          <p:cNvGrpSpPr/>
          <p:nvPr/>
        </p:nvGrpSpPr>
        <p:grpSpPr>
          <a:xfrm>
            <a:off x="8223642" y="5342489"/>
            <a:ext cx="1243790" cy="12437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43B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259086" y="5323893"/>
            <a:ext cx="1243790" cy="124379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443B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1048263"/>
            <a:ext cx="4105018" cy="8210037"/>
            <a:chOff x="0" y="0"/>
            <a:chExt cx="3175000" cy="6350000"/>
          </a:xfrm>
        </p:grpSpPr>
        <p:sp>
          <p:nvSpPr>
            <p:cNvPr id="16" name="Freeform 16"/>
            <p:cNvSpPr/>
            <p:nvPr/>
          </p:nvSpPr>
          <p:spPr>
            <a:xfrm flipV="1"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3175000" y="3175000"/>
                  </a:moveTo>
                  <a:cubicBezTo>
                    <a:pt x="3175000" y="1421498"/>
                    <a:pt x="1753502" y="0"/>
                    <a:pt x="0" y="0"/>
                  </a:cubicBezTo>
                  <a:lnTo>
                    <a:pt x="0" y="6350000"/>
                  </a:lnTo>
                  <a:cubicBezTo>
                    <a:pt x="1753502" y="6350000"/>
                    <a:pt x="3175000" y="4928502"/>
                    <a:pt x="317500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79000" r="-122886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132657" y="273235"/>
            <a:ext cx="14571410" cy="348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97"/>
              </a:lnSpc>
            </a:pPr>
            <a:r>
              <a:rPr lang="en-US" sz="4791" b="1">
                <a:solidFill>
                  <a:srgbClr val="086354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PROPOSED SOLUTION: Scalable Smart Water Management System</a:t>
            </a:r>
          </a:p>
          <a:p>
            <a:pPr algn="r">
              <a:lnSpc>
                <a:spcPts val="5797"/>
              </a:lnSpc>
            </a:pPr>
            <a:endParaRPr lang="en-US" sz="4791" b="1">
              <a:solidFill>
                <a:srgbClr val="086354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  <a:p>
            <a:pPr algn="r">
              <a:lnSpc>
                <a:spcPts val="4466"/>
              </a:lnSpc>
            </a:pPr>
            <a:r>
              <a:rPr lang="en-US" sz="3691" b="1">
                <a:solidFill>
                  <a:srgbClr val="086354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1. Community-Based Water Leak Reporting Platform</a:t>
            </a:r>
          </a:p>
          <a:p>
            <a:pPr marL="0" lvl="0" indent="0" algn="r">
              <a:lnSpc>
                <a:spcPts val="5797"/>
              </a:lnSpc>
              <a:spcBef>
                <a:spcPct val="0"/>
              </a:spcBef>
            </a:pPr>
            <a:endParaRPr lang="en-US" sz="3691" b="1">
              <a:solidFill>
                <a:srgbClr val="086354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8" name="Freeform 18"/>
          <p:cNvSpPr/>
          <p:nvPr/>
        </p:nvSpPr>
        <p:spPr>
          <a:xfrm rot="-10800000">
            <a:off x="3205928" y="8933343"/>
            <a:ext cx="2179590" cy="324957"/>
          </a:xfrm>
          <a:custGeom>
            <a:avLst/>
            <a:gdLst/>
            <a:ahLst/>
            <a:cxnLst/>
            <a:rect l="l" t="t" r="r" b="b"/>
            <a:pathLst>
              <a:path w="2179590" h="324957">
                <a:moveTo>
                  <a:pt x="0" y="0"/>
                </a:moveTo>
                <a:lnTo>
                  <a:pt x="2179589" y="0"/>
                </a:lnTo>
                <a:lnTo>
                  <a:pt x="2179589" y="324957"/>
                </a:lnTo>
                <a:lnTo>
                  <a:pt x="0" y="32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  <p:sp>
        <p:nvSpPr>
          <p:cNvPr id="19" name="Freeform 19"/>
          <p:cNvSpPr/>
          <p:nvPr/>
        </p:nvSpPr>
        <p:spPr>
          <a:xfrm>
            <a:off x="6467218" y="1202058"/>
            <a:ext cx="1083901" cy="1114290"/>
          </a:xfrm>
          <a:custGeom>
            <a:avLst/>
            <a:gdLst/>
            <a:ahLst/>
            <a:cxnLst/>
            <a:rect l="l" t="t" r="r" b="b"/>
            <a:pathLst>
              <a:path w="1083901" h="1114290">
                <a:moveTo>
                  <a:pt x="0" y="0"/>
                </a:moveTo>
                <a:lnTo>
                  <a:pt x="1083901" y="0"/>
                </a:lnTo>
                <a:lnTo>
                  <a:pt x="1083901" y="1114290"/>
                </a:lnTo>
                <a:lnTo>
                  <a:pt x="0" y="1114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0" name="Freeform 20"/>
          <p:cNvSpPr/>
          <p:nvPr/>
        </p:nvSpPr>
        <p:spPr>
          <a:xfrm>
            <a:off x="8617139" y="5667600"/>
            <a:ext cx="446420" cy="701517"/>
          </a:xfrm>
          <a:custGeom>
            <a:avLst/>
            <a:gdLst/>
            <a:ahLst/>
            <a:cxnLst/>
            <a:rect l="l" t="t" r="r" b="b"/>
            <a:pathLst>
              <a:path w="446420" h="701517">
                <a:moveTo>
                  <a:pt x="0" y="0"/>
                </a:moveTo>
                <a:lnTo>
                  <a:pt x="446420" y="0"/>
                </a:lnTo>
                <a:lnTo>
                  <a:pt x="446420" y="701517"/>
                </a:lnTo>
                <a:lnTo>
                  <a:pt x="0" y="7015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1" name="Freeform 21"/>
          <p:cNvSpPr/>
          <p:nvPr/>
        </p:nvSpPr>
        <p:spPr>
          <a:xfrm>
            <a:off x="14495515" y="5451601"/>
            <a:ext cx="770932" cy="988374"/>
          </a:xfrm>
          <a:custGeom>
            <a:avLst/>
            <a:gdLst/>
            <a:ahLst/>
            <a:cxnLst/>
            <a:rect l="l" t="t" r="r" b="b"/>
            <a:pathLst>
              <a:path w="770932" h="988374">
                <a:moveTo>
                  <a:pt x="0" y="0"/>
                </a:moveTo>
                <a:lnTo>
                  <a:pt x="770932" y="0"/>
                </a:lnTo>
                <a:lnTo>
                  <a:pt x="770932" y="988374"/>
                </a:lnTo>
                <a:lnTo>
                  <a:pt x="0" y="988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2" name="TextBox 22"/>
          <p:cNvSpPr txBox="1"/>
          <p:nvPr/>
        </p:nvSpPr>
        <p:spPr>
          <a:xfrm>
            <a:off x="6962980" y="6703884"/>
            <a:ext cx="3765115" cy="97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Mobile App/Web Interface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19524" y="6805808"/>
            <a:ext cx="3322914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Geolocation API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93431" y="7742564"/>
            <a:ext cx="4270577" cy="125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0"/>
              </a:lnSpc>
            </a:pPr>
            <a:r>
              <a:rPr lang="en-US" sz="2393" b="1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Pins the exact location of the leak, allowing maintenance teams to pinpoint areas.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012995" y="3553010"/>
            <a:ext cx="12246305" cy="172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6"/>
              </a:lnSpc>
              <a:spcBef>
                <a:spcPct val="0"/>
              </a:spcBef>
            </a:pPr>
            <a:endParaRPr dirty="0"/>
          </a:p>
          <a:p>
            <a:pPr algn="just">
              <a:lnSpc>
                <a:spcPts val="3466"/>
              </a:lnSpc>
              <a:spcBef>
                <a:spcPct val="0"/>
              </a:spcBef>
            </a:pPr>
            <a:r>
              <a:rPr lang="en-US" sz="2476" b="1" u="none" strike="noStrike" dirty="0">
                <a:solidFill>
                  <a:srgbClr val="086354"/>
                </a:solidFill>
                <a:latin typeface="Aileron Bold"/>
                <a:ea typeface="Aileron Bold"/>
                <a:cs typeface="Aileron Bold"/>
                <a:sym typeface="Aileron Bold"/>
              </a:rPr>
              <a:t>Empowers citizens to report leaks OBSERVE UPDATES , improving transparency and speeding up issue resolution.</a:t>
            </a:r>
          </a:p>
          <a:p>
            <a:pPr marL="0" lvl="0" indent="0" algn="just">
              <a:lnSpc>
                <a:spcPts val="3178"/>
              </a:lnSpc>
              <a:spcBef>
                <a:spcPct val="0"/>
              </a:spcBef>
            </a:pPr>
            <a:endParaRPr lang="en-US" sz="2476" b="1" u="none" strike="noStrike" dirty="0">
              <a:solidFill>
                <a:srgbClr val="08635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803201" y="7804338"/>
            <a:ext cx="4147018" cy="158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b="1" u="none" strike="noStrike" dirty="0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Citizens report and upload pictures, which are automatically analyzed using image recognition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203" y="7187062"/>
            <a:ext cx="7469290" cy="2941489"/>
            <a:chOff x="0" y="0"/>
            <a:chExt cx="1967220" cy="774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7220" cy="774713"/>
            </a:xfrm>
            <a:custGeom>
              <a:avLst/>
              <a:gdLst/>
              <a:ahLst/>
              <a:cxnLst/>
              <a:rect l="l" t="t" r="r" b="b"/>
              <a:pathLst>
                <a:path w="1967220" h="774713">
                  <a:moveTo>
                    <a:pt x="88103" y="0"/>
                  </a:moveTo>
                  <a:lnTo>
                    <a:pt x="1879118" y="0"/>
                  </a:lnTo>
                  <a:cubicBezTo>
                    <a:pt x="1902484" y="0"/>
                    <a:pt x="1924893" y="9282"/>
                    <a:pt x="1941416" y="25805"/>
                  </a:cubicBezTo>
                  <a:cubicBezTo>
                    <a:pt x="1957938" y="42327"/>
                    <a:pt x="1967220" y="64736"/>
                    <a:pt x="1967220" y="88103"/>
                  </a:cubicBezTo>
                  <a:lnTo>
                    <a:pt x="1967220" y="686611"/>
                  </a:lnTo>
                  <a:cubicBezTo>
                    <a:pt x="1967220" y="735268"/>
                    <a:pt x="1927776" y="774713"/>
                    <a:pt x="1879118" y="774713"/>
                  </a:cubicBezTo>
                  <a:lnTo>
                    <a:pt x="88103" y="774713"/>
                  </a:lnTo>
                  <a:cubicBezTo>
                    <a:pt x="39445" y="774713"/>
                    <a:pt x="0" y="735268"/>
                    <a:pt x="0" y="686611"/>
                  </a:cubicBezTo>
                  <a:lnTo>
                    <a:pt x="0" y="88103"/>
                  </a:lnTo>
                  <a:cubicBezTo>
                    <a:pt x="0" y="39445"/>
                    <a:pt x="39445" y="0"/>
                    <a:pt x="88103" y="0"/>
                  </a:cubicBezTo>
                  <a:close/>
                </a:path>
              </a:pathLst>
            </a:custGeom>
            <a:solidFill>
              <a:srgbClr val="B6D5C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67220" cy="822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72801" y="7393352"/>
            <a:ext cx="5257800" cy="2322148"/>
            <a:chOff x="0" y="0"/>
            <a:chExt cx="946515" cy="536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6515" cy="536100"/>
            </a:xfrm>
            <a:custGeom>
              <a:avLst/>
              <a:gdLst/>
              <a:ahLst/>
              <a:cxnLst/>
              <a:rect l="l" t="t" r="r" b="b"/>
              <a:pathLst>
                <a:path w="946515" h="536100">
                  <a:moveTo>
                    <a:pt x="43085" y="0"/>
                  </a:moveTo>
                  <a:lnTo>
                    <a:pt x="903430" y="0"/>
                  </a:lnTo>
                  <a:cubicBezTo>
                    <a:pt x="914857" y="0"/>
                    <a:pt x="925816" y="4539"/>
                    <a:pt x="933896" y="12619"/>
                  </a:cubicBezTo>
                  <a:cubicBezTo>
                    <a:pt x="941976" y="20699"/>
                    <a:pt x="946515" y="31658"/>
                    <a:pt x="946515" y="43085"/>
                  </a:cubicBezTo>
                  <a:lnTo>
                    <a:pt x="946515" y="493015"/>
                  </a:lnTo>
                  <a:cubicBezTo>
                    <a:pt x="946515" y="504442"/>
                    <a:pt x="941976" y="515401"/>
                    <a:pt x="933896" y="523480"/>
                  </a:cubicBezTo>
                  <a:cubicBezTo>
                    <a:pt x="925816" y="531560"/>
                    <a:pt x="914857" y="536100"/>
                    <a:pt x="903430" y="536100"/>
                  </a:cubicBezTo>
                  <a:lnTo>
                    <a:pt x="43085" y="536100"/>
                  </a:lnTo>
                  <a:cubicBezTo>
                    <a:pt x="31658" y="536100"/>
                    <a:pt x="20699" y="531560"/>
                    <a:pt x="12619" y="523480"/>
                  </a:cubicBezTo>
                  <a:cubicBezTo>
                    <a:pt x="4539" y="515401"/>
                    <a:pt x="0" y="504442"/>
                    <a:pt x="0" y="493015"/>
                  </a:cubicBezTo>
                  <a:lnTo>
                    <a:pt x="0" y="43085"/>
                  </a:lnTo>
                  <a:cubicBezTo>
                    <a:pt x="0" y="31658"/>
                    <a:pt x="4539" y="20699"/>
                    <a:pt x="12619" y="12619"/>
                  </a:cubicBezTo>
                  <a:cubicBezTo>
                    <a:pt x="20699" y="4539"/>
                    <a:pt x="31658" y="0"/>
                    <a:pt x="43085" y="0"/>
                  </a:cubicBezTo>
                  <a:close/>
                </a:path>
              </a:pathLst>
            </a:custGeom>
            <a:solidFill>
              <a:srgbClr val="2B8171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46515" cy="58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72801" y="6390080"/>
            <a:ext cx="5257800" cy="1218209"/>
            <a:chOff x="0" y="0"/>
            <a:chExt cx="947979" cy="3208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7979" cy="320845"/>
            </a:xfrm>
            <a:custGeom>
              <a:avLst/>
              <a:gdLst/>
              <a:ahLst/>
              <a:cxnLst/>
              <a:rect l="l" t="t" r="r" b="b"/>
              <a:pathLst>
                <a:path w="947979" h="320845">
                  <a:moveTo>
                    <a:pt x="27962" y="0"/>
                  </a:moveTo>
                  <a:lnTo>
                    <a:pt x="920017" y="0"/>
                  </a:lnTo>
                  <a:cubicBezTo>
                    <a:pt x="927433" y="0"/>
                    <a:pt x="934545" y="2946"/>
                    <a:pt x="939789" y="8190"/>
                  </a:cubicBezTo>
                  <a:cubicBezTo>
                    <a:pt x="945033" y="13434"/>
                    <a:pt x="947979" y="20546"/>
                    <a:pt x="947979" y="27962"/>
                  </a:cubicBezTo>
                  <a:lnTo>
                    <a:pt x="947979" y="292883"/>
                  </a:lnTo>
                  <a:cubicBezTo>
                    <a:pt x="947979" y="300299"/>
                    <a:pt x="945033" y="307412"/>
                    <a:pt x="939789" y="312655"/>
                  </a:cubicBezTo>
                  <a:cubicBezTo>
                    <a:pt x="934545" y="317899"/>
                    <a:pt x="927433" y="320845"/>
                    <a:pt x="920017" y="320845"/>
                  </a:cubicBezTo>
                  <a:lnTo>
                    <a:pt x="27962" y="320845"/>
                  </a:lnTo>
                  <a:cubicBezTo>
                    <a:pt x="12519" y="320845"/>
                    <a:pt x="0" y="308326"/>
                    <a:pt x="0" y="292883"/>
                  </a:cubicBezTo>
                  <a:lnTo>
                    <a:pt x="0" y="27962"/>
                  </a:lnTo>
                  <a:cubicBezTo>
                    <a:pt x="0" y="20546"/>
                    <a:pt x="2946" y="13434"/>
                    <a:pt x="8190" y="8190"/>
                  </a:cubicBezTo>
                  <a:cubicBezTo>
                    <a:pt x="13434" y="2946"/>
                    <a:pt x="20546" y="0"/>
                    <a:pt x="27962" y="0"/>
                  </a:cubicBezTo>
                  <a:close/>
                </a:path>
              </a:pathLst>
            </a:custGeom>
            <a:solidFill>
              <a:srgbClr val="10443B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47979" cy="368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25766" y="4054948"/>
            <a:ext cx="3593800" cy="2035504"/>
            <a:chOff x="0" y="0"/>
            <a:chExt cx="946515" cy="536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6515" cy="536100"/>
            </a:xfrm>
            <a:custGeom>
              <a:avLst/>
              <a:gdLst/>
              <a:ahLst/>
              <a:cxnLst/>
              <a:rect l="l" t="t" r="r" b="b"/>
              <a:pathLst>
                <a:path w="946515" h="536100">
                  <a:moveTo>
                    <a:pt x="43085" y="0"/>
                  </a:moveTo>
                  <a:lnTo>
                    <a:pt x="903430" y="0"/>
                  </a:lnTo>
                  <a:cubicBezTo>
                    <a:pt x="914857" y="0"/>
                    <a:pt x="925816" y="4539"/>
                    <a:pt x="933896" y="12619"/>
                  </a:cubicBezTo>
                  <a:cubicBezTo>
                    <a:pt x="941976" y="20699"/>
                    <a:pt x="946515" y="31658"/>
                    <a:pt x="946515" y="43085"/>
                  </a:cubicBezTo>
                  <a:lnTo>
                    <a:pt x="946515" y="493015"/>
                  </a:lnTo>
                  <a:cubicBezTo>
                    <a:pt x="946515" y="504442"/>
                    <a:pt x="941976" y="515401"/>
                    <a:pt x="933896" y="523480"/>
                  </a:cubicBezTo>
                  <a:cubicBezTo>
                    <a:pt x="925816" y="531560"/>
                    <a:pt x="914857" y="536100"/>
                    <a:pt x="903430" y="536100"/>
                  </a:cubicBezTo>
                  <a:lnTo>
                    <a:pt x="43085" y="536100"/>
                  </a:lnTo>
                  <a:cubicBezTo>
                    <a:pt x="31658" y="536100"/>
                    <a:pt x="20699" y="531560"/>
                    <a:pt x="12619" y="523480"/>
                  </a:cubicBezTo>
                  <a:cubicBezTo>
                    <a:pt x="4539" y="515401"/>
                    <a:pt x="0" y="504442"/>
                    <a:pt x="0" y="493015"/>
                  </a:cubicBezTo>
                  <a:lnTo>
                    <a:pt x="0" y="43085"/>
                  </a:lnTo>
                  <a:cubicBezTo>
                    <a:pt x="0" y="31658"/>
                    <a:pt x="4539" y="20699"/>
                    <a:pt x="12619" y="12619"/>
                  </a:cubicBezTo>
                  <a:cubicBezTo>
                    <a:pt x="20699" y="4539"/>
                    <a:pt x="31658" y="0"/>
                    <a:pt x="43085" y="0"/>
                  </a:cubicBezTo>
                  <a:close/>
                </a:path>
              </a:pathLst>
            </a:custGeom>
            <a:solidFill>
              <a:srgbClr val="2B8171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46515" cy="58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20207" y="3227658"/>
            <a:ext cx="3599359" cy="1218209"/>
            <a:chOff x="0" y="0"/>
            <a:chExt cx="947979" cy="3208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7979" cy="320845"/>
            </a:xfrm>
            <a:custGeom>
              <a:avLst/>
              <a:gdLst/>
              <a:ahLst/>
              <a:cxnLst/>
              <a:rect l="l" t="t" r="r" b="b"/>
              <a:pathLst>
                <a:path w="947979" h="320845">
                  <a:moveTo>
                    <a:pt x="27962" y="0"/>
                  </a:moveTo>
                  <a:lnTo>
                    <a:pt x="920017" y="0"/>
                  </a:lnTo>
                  <a:cubicBezTo>
                    <a:pt x="927433" y="0"/>
                    <a:pt x="934545" y="2946"/>
                    <a:pt x="939789" y="8190"/>
                  </a:cubicBezTo>
                  <a:cubicBezTo>
                    <a:pt x="945033" y="13434"/>
                    <a:pt x="947979" y="20546"/>
                    <a:pt x="947979" y="27962"/>
                  </a:cubicBezTo>
                  <a:lnTo>
                    <a:pt x="947979" y="292883"/>
                  </a:lnTo>
                  <a:cubicBezTo>
                    <a:pt x="947979" y="300299"/>
                    <a:pt x="945033" y="307412"/>
                    <a:pt x="939789" y="312655"/>
                  </a:cubicBezTo>
                  <a:cubicBezTo>
                    <a:pt x="934545" y="317899"/>
                    <a:pt x="927433" y="320845"/>
                    <a:pt x="920017" y="320845"/>
                  </a:cubicBezTo>
                  <a:lnTo>
                    <a:pt x="27962" y="320845"/>
                  </a:lnTo>
                  <a:cubicBezTo>
                    <a:pt x="12519" y="320845"/>
                    <a:pt x="0" y="308326"/>
                    <a:pt x="0" y="292883"/>
                  </a:cubicBezTo>
                  <a:lnTo>
                    <a:pt x="0" y="27962"/>
                  </a:lnTo>
                  <a:cubicBezTo>
                    <a:pt x="0" y="20546"/>
                    <a:pt x="2946" y="13434"/>
                    <a:pt x="8190" y="8190"/>
                  </a:cubicBezTo>
                  <a:cubicBezTo>
                    <a:pt x="13434" y="2946"/>
                    <a:pt x="20546" y="0"/>
                    <a:pt x="27962" y="0"/>
                  </a:cubicBezTo>
                  <a:close/>
                </a:path>
              </a:pathLst>
            </a:custGeom>
            <a:solidFill>
              <a:srgbClr val="10443B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47979" cy="368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59941" y="4054948"/>
            <a:ext cx="3593800" cy="2035504"/>
            <a:chOff x="0" y="0"/>
            <a:chExt cx="946515" cy="536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6515" cy="536100"/>
            </a:xfrm>
            <a:custGeom>
              <a:avLst/>
              <a:gdLst/>
              <a:ahLst/>
              <a:cxnLst/>
              <a:rect l="l" t="t" r="r" b="b"/>
              <a:pathLst>
                <a:path w="946515" h="536100">
                  <a:moveTo>
                    <a:pt x="43085" y="0"/>
                  </a:moveTo>
                  <a:lnTo>
                    <a:pt x="903430" y="0"/>
                  </a:lnTo>
                  <a:cubicBezTo>
                    <a:pt x="914857" y="0"/>
                    <a:pt x="925816" y="4539"/>
                    <a:pt x="933896" y="12619"/>
                  </a:cubicBezTo>
                  <a:cubicBezTo>
                    <a:pt x="941976" y="20699"/>
                    <a:pt x="946515" y="31658"/>
                    <a:pt x="946515" y="43085"/>
                  </a:cubicBezTo>
                  <a:lnTo>
                    <a:pt x="946515" y="493015"/>
                  </a:lnTo>
                  <a:cubicBezTo>
                    <a:pt x="946515" y="504442"/>
                    <a:pt x="941976" y="515401"/>
                    <a:pt x="933896" y="523480"/>
                  </a:cubicBezTo>
                  <a:cubicBezTo>
                    <a:pt x="925816" y="531560"/>
                    <a:pt x="914857" y="536100"/>
                    <a:pt x="903430" y="536100"/>
                  </a:cubicBezTo>
                  <a:lnTo>
                    <a:pt x="43085" y="536100"/>
                  </a:lnTo>
                  <a:cubicBezTo>
                    <a:pt x="31658" y="536100"/>
                    <a:pt x="20699" y="531560"/>
                    <a:pt x="12619" y="523480"/>
                  </a:cubicBezTo>
                  <a:cubicBezTo>
                    <a:pt x="4539" y="515401"/>
                    <a:pt x="0" y="504442"/>
                    <a:pt x="0" y="493015"/>
                  </a:cubicBezTo>
                  <a:lnTo>
                    <a:pt x="0" y="43085"/>
                  </a:lnTo>
                  <a:cubicBezTo>
                    <a:pt x="0" y="31658"/>
                    <a:pt x="4539" y="20699"/>
                    <a:pt x="12619" y="12619"/>
                  </a:cubicBezTo>
                  <a:cubicBezTo>
                    <a:pt x="20699" y="4539"/>
                    <a:pt x="31658" y="0"/>
                    <a:pt x="43085" y="0"/>
                  </a:cubicBezTo>
                  <a:close/>
                </a:path>
              </a:pathLst>
            </a:custGeom>
            <a:solidFill>
              <a:srgbClr val="2B8171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46515" cy="583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59941" y="3237183"/>
            <a:ext cx="3599359" cy="1218209"/>
            <a:chOff x="0" y="0"/>
            <a:chExt cx="947979" cy="3208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7979" cy="320845"/>
            </a:xfrm>
            <a:custGeom>
              <a:avLst/>
              <a:gdLst/>
              <a:ahLst/>
              <a:cxnLst/>
              <a:rect l="l" t="t" r="r" b="b"/>
              <a:pathLst>
                <a:path w="947979" h="320845">
                  <a:moveTo>
                    <a:pt x="27962" y="0"/>
                  </a:moveTo>
                  <a:lnTo>
                    <a:pt x="920017" y="0"/>
                  </a:lnTo>
                  <a:cubicBezTo>
                    <a:pt x="927433" y="0"/>
                    <a:pt x="934545" y="2946"/>
                    <a:pt x="939789" y="8190"/>
                  </a:cubicBezTo>
                  <a:cubicBezTo>
                    <a:pt x="945033" y="13434"/>
                    <a:pt x="947979" y="20546"/>
                    <a:pt x="947979" y="27962"/>
                  </a:cubicBezTo>
                  <a:lnTo>
                    <a:pt x="947979" y="292883"/>
                  </a:lnTo>
                  <a:cubicBezTo>
                    <a:pt x="947979" y="300299"/>
                    <a:pt x="945033" y="307412"/>
                    <a:pt x="939789" y="312655"/>
                  </a:cubicBezTo>
                  <a:cubicBezTo>
                    <a:pt x="934545" y="317899"/>
                    <a:pt x="927433" y="320845"/>
                    <a:pt x="920017" y="320845"/>
                  </a:cubicBezTo>
                  <a:lnTo>
                    <a:pt x="27962" y="320845"/>
                  </a:lnTo>
                  <a:cubicBezTo>
                    <a:pt x="12519" y="320845"/>
                    <a:pt x="0" y="308326"/>
                    <a:pt x="0" y="292883"/>
                  </a:cubicBezTo>
                  <a:lnTo>
                    <a:pt x="0" y="27962"/>
                  </a:lnTo>
                  <a:cubicBezTo>
                    <a:pt x="0" y="20546"/>
                    <a:pt x="2946" y="13434"/>
                    <a:pt x="8190" y="8190"/>
                  </a:cubicBezTo>
                  <a:cubicBezTo>
                    <a:pt x="13434" y="2946"/>
                    <a:pt x="20546" y="0"/>
                    <a:pt x="27962" y="0"/>
                  </a:cubicBezTo>
                  <a:close/>
                </a:path>
              </a:pathLst>
            </a:custGeom>
            <a:solidFill>
              <a:srgbClr val="10443B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47979" cy="368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81579" y="2147355"/>
            <a:ext cx="5992289" cy="599228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5706" t="-17273" r="-40313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999439" y="1019175"/>
            <a:ext cx="8077032" cy="93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411"/>
              </a:lnSpc>
              <a:spcBef>
                <a:spcPct val="0"/>
              </a:spcBef>
            </a:pPr>
            <a:r>
              <a:rPr lang="en-US" sz="6125" b="1">
                <a:solidFill>
                  <a:srgbClr val="086354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Social Impact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84736" y="6772490"/>
            <a:ext cx="3339292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SDG Goals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72801" y="7727091"/>
            <a:ext cx="5257800" cy="2198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ZA" sz="1600" b="1" dirty="0">
                <a:solidFill>
                  <a:srgbClr val="DFEEE8"/>
                </a:solidFill>
                <a:latin typeface="Aileron Bold"/>
              </a:rPr>
              <a:t>SDG 6: Clean Water and Sanitation</a:t>
            </a:r>
          </a:p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ZA" sz="1600" b="1" dirty="0">
                <a:solidFill>
                  <a:srgbClr val="DFEEE8"/>
                </a:solidFill>
                <a:latin typeface="Aileron Bold"/>
              </a:rPr>
              <a:t>SDG 11: Sustainable Cities and Communities</a:t>
            </a:r>
          </a:p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ZA" sz="1600" b="1" dirty="0">
                <a:solidFill>
                  <a:srgbClr val="DFEEE8"/>
                </a:solidFill>
                <a:latin typeface="Aileron Bold"/>
              </a:rPr>
              <a:t>SDG 9: Industry, Innovation, and Infrastructure</a:t>
            </a:r>
          </a:p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ZA" sz="1600" b="1" dirty="0">
                <a:solidFill>
                  <a:srgbClr val="DFEEE8"/>
                </a:solidFill>
                <a:latin typeface="Aileron Bold"/>
              </a:rPr>
              <a:t>SDG 13: Climate Action</a:t>
            </a:r>
          </a:p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ZA" sz="1600" b="1" dirty="0">
                <a:solidFill>
                  <a:srgbClr val="DFEEE8"/>
                </a:solidFill>
                <a:latin typeface="Aileron Bold"/>
              </a:rPr>
              <a:t>SDG 15: Life on Land</a:t>
            </a:r>
          </a:p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endParaRPr lang="en-US" sz="2043" b="1" u="none" strike="noStrike" dirty="0">
              <a:solidFill>
                <a:srgbClr val="DFEEE8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955799" y="4432211"/>
            <a:ext cx="3200626" cy="165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83"/>
              </a:lnSpc>
              <a:spcBef>
                <a:spcPct val="0"/>
              </a:spcBef>
            </a:pPr>
            <a:r>
              <a:rPr lang="en-US" sz="1917" b="1" u="none" strike="noStrike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Addresses water shortages, improving citizen participation in water management and fostering transparency.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37963" y="3589179"/>
            <a:ext cx="2836299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Impact on Society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65519" y="3589179"/>
            <a:ext cx="1982644" cy="4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Job Creation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799067" y="4552504"/>
            <a:ext cx="3454674" cy="137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8"/>
              </a:lnSpc>
              <a:spcBef>
                <a:spcPct val="0"/>
              </a:spcBef>
            </a:pPr>
            <a:r>
              <a:rPr lang="en-US" sz="1998" b="1" dirty="0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J</a:t>
            </a:r>
            <a:r>
              <a:rPr lang="en-US" sz="1998" b="1" u="none" strike="noStrike" dirty="0">
                <a:solidFill>
                  <a:srgbClr val="DFEEE8"/>
                </a:solidFill>
                <a:latin typeface="Aileron Bold"/>
                <a:ea typeface="Aileron Bold"/>
                <a:cs typeface="Aileron Bold"/>
                <a:sym typeface="Aileron Bold"/>
              </a:rPr>
              <a:t>obs could be created in IoT sensor installation, data analytics, IT support, and community engagement.</a:t>
            </a:r>
          </a:p>
        </p:txBody>
      </p:sp>
      <p:sp>
        <p:nvSpPr>
          <p:cNvPr id="32" name="Freeform 32"/>
          <p:cNvSpPr/>
          <p:nvPr/>
        </p:nvSpPr>
        <p:spPr>
          <a:xfrm>
            <a:off x="7056892" y="1028700"/>
            <a:ext cx="1437601" cy="1477907"/>
          </a:xfrm>
          <a:custGeom>
            <a:avLst/>
            <a:gdLst/>
            <a:ahLst/>
            <a:cxnLst/>
            <a:rect l="l" t="t" r="r" b="b"/>
            <a:pathLst>
              <a:path w="1437601" h="1477907">
                <a:moveTo>
                  <a:pt x="0" y="0"/>
                </a:moveTo>
                <a:lnTo>
                  <a:pt x="1437600" y="0"/>
                </a:lnTo>
                <a:lnTo>
                  <a:pt x="1437600" y="1477907"/>
                </a:lnTo>
                <a:lnTo>
                  <a:pt x="0" y="1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3" name="Freeform 33"/>
          <p:cNvSpPr/>
          <p:nvPr/>
        </p:nvSpPr>
        <p:spPr>
          <a:xfrm rot="-10800000">
            <a:off x="1025202" y="2181650"/>
            <a:ext cx="2179590" cy="324957"/>
          </a:xfrm>
          <a:custGeom>
            <a:avLst/>
            <a:gdLst/>
            <a:ahLst/>
            <a:cxnLst/>
            <a:rect l="l" t="t" r="r" b="b"/>
            <a:pathLst>
              <a:path w="2179590" h="324957">
                <a:moveTo>
                  <a:pt x="0" y="0"/>
                </a:moveTo>
                <a:lnTo>
                  <a:pt x="2179590" y="0"/>
                </a:lnTo>
                <a:lnTo>
                  <a:pt x="2179590" y="324957"/>
                </a:lnTo>
                <a:lnTo>
                  <a:pt x="0" y="324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44061" y="4170042"/>
            <a:ext cx="4226097" cy="4083156"/>
            <a:chOff x="0" y="0"/>
            <a:chExt cx="1508051" cy="1037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051" cy="1037701"/>
            </a:xfrm>
            <a:custGeom>
              <a:avLst/>
              <a:gdLst/>
              <a:ahLst/>
              <a:cxnLst/>
              <a:rect l="l" t="t" r="r" b="b"/>
              <a:pathLst>
                <a:path w="1508051" h="1037701">
                  <a:moveTo>
                    <a:pt x="20620" y="0"/>
                  </a:moveTo>
                  <a:lnTo>
                    <a:pt x="1487431" y="0"/>
                  </a:lnTo>
                  <a:cubicBezTo>
                    <a:pt x="1498819" y="0"/>
                    <a:pt x="1508051" y="9232"/>
                    <a:pt x="1508051" y="20620"/>
                  </a:cubicBezTo>
                  <a:lnTo>
                    <a:pt x="1508051" y="1017081"/>
                  </a:lnTo>
                  <a:cubicBezTo>
                    <a:pt x="1508051" y="1028469"/>
                    <a:pt x="1498819" y="1037701"/>
                    <a:pt x="1487431" y="1037701"/>
                  </a:cubicBezTo>
                  <a:lnTo>
                    <a:pt x="20620" y="1037701"/>
                  </a:lnTo>
                  <a:cubicBezTo>
                    <a:pt x="15151" y="1037701"/>
                    <a:pt x="9906" y="1035528"/>
                    <a:pt x="6039" y="1031662"/>
                  </a:cubicBezTo>
                  <a:cubicBezTo>
                    <a:pt x="2172" y="1027795"/>
                    <a:pt x="0" y="1022550"/>
                    <a:pt x="0" y="1017081"/>
                  </a:cubicBezTo>
                  <a:lnTo>
                    <a:pt x="0" y="20620"/>
                  </a:lnTo>
                  <a:cubicBezTo>
                    <a:pt x="0" y="15151"/>
                    <a:pt x="2172" y="9906"/>
                    <a:pt x="6039" y="6039"/>
                  </a:cubicBezTo>
                  <a:cubicBezTo>
                    <a:pt x="9906" y="2172"/>
                    <a:pt x="15151" y="0"/>
                    <a:pt x="20620" y="0"/>
                  </a:cubicBezTo>
                  <a:close/>
                </a:path>
              </a:pathLst>
            </a:custGeom>
            <a:blipFill>
              <a:blip r:embed="rId2"/>
              <a:stretch>
                <a:fillRect l="-1640" r="-1640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4" name="Freeform 4"/>
          <p:cNvSpPr/>
          <p:nvPr/>
        </p:nvSpPr>
        <p:spPr>
          <a:xfrm>
            <a:off x="4576937" y="602877"/>
            <a:ext cx="2870085" cy="2870085"/>
          </a:xfrm>
          <a:custGeom>
            <a:avLst/>
            <a:gdLst/>
            <a:ahLst/>
            <a:cxnLst/>
            <a:rect l="l" t="t" r="r" b="b"/>
            <a:pathLst>
              <a:path w="2870085" h="2870085">
                <a:moveTo>
                  <a:pt x="0" y="0"/>
                </a:moveTo>
                <a:lnTo>
                  <a:pt x="2870086" y="0"/>
                </a:lnTo>
                <a:lnTo>
                  <a:pt x="2870086" y="2870085"/>
                </a:lnTo>
                <a:lnTo>
                  <a:pt x="0" y="2870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2037919"/>
            <a:chOff x="0" y="0"/>
            <a:chExt cx="4816593" cy="5367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36736"/>
            </a:xfrm>
            <a:custGeom>
              <a:avLst/>
              <a:gdLst/>
              <a:ahLst/>
              <a:cxnLst/>
              <a:rect l="l" t="t" r="r" b="b"/>
              <a:pathLst>
                <a:path w="4816592" h="536736">
                  <a:moveTo>
                    <a:pt x="0" y="0"/>
                  </a:moveTo>
                  <a:lnTo>
                    <a:pt x="4816592" y="0"/>
                  </a:lnTo>
                  <a:lnTo>
                    <a:pt x="4816592" y="536736"/>
                  </a:lnTo>
                  <a:lnTo>
                    <a:pt x="0" y="536736"/>
                  </a:lnTo>
                  <a:close/>
                </a:path>
              </a:pathLst>
            </a:custGeom>
            <a:solidFill>
              <a:srgbClr val="B6D5CC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584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84634" y="3817644"/>
            <a:ext cx="1944682" cy="1942638"/>
            <a:chOff x="-85247" y="28575"/>
            <a:chExt cx="821847" cy="820983"/>
          </a:xfrm>
        </p:grpSpPr>
        <p:sp>
          <p:nvSpPr>
            <p:cNvPr id="9" name="Freeform 9"/>
            <p:cNvSpPr/>
            <p:nvPr/>
          </p:nvSpPr>
          <p:spPr>
            <a:xfrm>
              <a:off x="-85247" y="3675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8171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 flipV="1">
            <a:off x="10031156" y="4270924"/>
            <a:ext cx="872576" cy="872576"/>
          </a:xfrm>
          <a:custGeom>
            <a:avLst/>
            <a:gdLst/>
            <a:ahLst/>
            <a:cxnLst/>
            <a:rect l="l" t="t" r="r" b="b"/>
            <a:pathLst>
              <a:path w="872576" h="872576">
                <a:moveTo>
                  <a:pt x="872576" y="872576"/>
                </a:moveTo>
                <a:lnTo>
                  <a:pt x="0" y="872576"/>
                </a:lnTo>
                <a:lnTo>
                  <a:pt x="0" y="0"/>
                </a:lnTo>
                <a:lnTo>
                  <a:pt x="872576" y="0"/>
                </a:lnTo>
                <a:lnTo>
                  <a:pt x="872576" y="87257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TextBox 13"/>
          <p:cNvSpPr txBox="1"/>
          <p:nvPr/>
        </p:nvSpPr>
        <p:spPr>
          <a:xfrm>
            <a:off x="319255" y="3472962"/>
            <a:ext cx="6762557" cy="1040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87" b="1" dirty="0">
                <a:solidFill>
                  <a:srgbClr val="3B4A33"/>
                </a:solidFill>
                <a:latin typeface="Aileron Bold"/>
              </a:rPr>
              <a:t>COST STRUCTURE R360 000                                                                                                                                      </a:t>
            </a:r>
          </a:p>
          <a:p>
            <a:pPr algn="just">
              <a:lnSpc>
                <a:spcPts val="3062"/>
              </a:lnSpc>
              <a:spcAft>
                <a:spcPts val="800"/>
              </a:spcAft>
            </a:pPr>
            <a:r>
              <a:rPr lang="en-US" sz="2187" b="1" dirty="0">
                <a:solidFill>
                  <a:srgbClr val="3B4A33"/>
                </a:solidFill>
                <a:latin typeface="Aileron Bold"/>
              </a:rPr>
              <a:t>MVP (Hardware and Software): R250 000                                                                                                                </a:t>
            </a:r>
            <a:endParaRPr lang="en-ZA" sz="2187" b="1" dirty="0">
              <a:solidFill>
                <a:srgbClr val="3B4A33"/>
              </a:solidFill>
              <a:latin typeface="Aileron Bold"/>
            </a:endParaRPr>
          </a:p>
          <a:p>
            <a:pPr algn="just">
              <a:lnSpc>
                <a:spcPts val="3062"/>
              </a:lnSpc>
              <a:spcAft>
                <a:spcPts val="800"/>
              </a:spcAft>
            </a:pPr>
            <a:r>
              <a:rPr lang="en-US" sz="2187" b="1" dirty="0">
                <a:solidFill>
                  <a:srgbClr val="3B4A33"/>
                </a:solidFill>
                <a:latin typeface="Aileron Bold"/>
              </a:rPr>
              <a:t>Marketing and Advertising: R60 000</a:t>
            </a:r>
            <a:endParaRPr lang="en-ZA" sz="2187" b="1" dirty="0">
              <a:solidFill>
                <a:srgbClr val="3B4A33"/>
              </a:solidFill>
              <a:latin typeface="Aileron Bold"/>
            </a:endParaRPr>
          </a:p>
          <a:p>
            <a:pPr algn="just">
              <a:lnSpc>
                <a:spcPts val="3062"/>
              </a:lnSpc>
              <a:spcAft>
                <a:spcPts val="800"/>
              </a:spcAft>
            </a:pPr>
            <a:r>
              <a:rPr lang="en-US" sz="2187" b="1" dirty="0">
                <a:solidFill>
                  <a:srgbClr val="3B4A33"/>
                </a:solidFill>
                <a:latin typeface="Aileron Bold"/>
              </a:rPr>
              <a:t>Development(IT salaries and project fee): R50 000</a:t>
            </a:r>
          </a:p>
          <a:p>
            <a:pPr algn="just">
              <a:lnSpc>
                <a:spcPts val="3062"/>
              </a:lnSpc>
              <a:spcAft>
                <a:spcPts val="800"/>
              </a:spcAft>
            </a:pPr>
            <a:endParaRPr lang="en-US" sz="2187" b="1" dirty="0">
              <a:solidFill>
                <a:srgbClr val="3B4A33"/>
              </a:solidFill>
              <a:latin typeface="Aileron Bold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87" b="1" dirty="0">
                <a:solidFill>
                  <a:srgbClr val="3B4A33"/>
                </a:solidFill>
                <a:latin typeface="Aileron Bold"/>
              </a:rPr>
              <a:t>REVENUE STREAMS                                                                                                                                                            </a:t>
            </a:r>
            <a:endParaRPr lang="en-ZA" sz="2187" b="1" dirty="0">
              <a:solidFill>
                <a:srgbClr val="3B4A33"/>
              </a:solidFill>
              <a:latin typeface="Aileron Bold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2187" b="1" dirty="0">
                <a:solidFill>
                  <a:srgbClr val="3B4A33"/>
                </a:solidFill>
                <a:latin typeface="Aileron Bold"/>
              </a:rPr>
              <a:t>Water Data Monetization ( Water Flow Data, scarcity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2187" b="1" dirty="0">
                <a:solidFill>
                  <a:srgbClr val="3B4A33"/>
                </a:solidFill>
                <a:latin typeface="Aileron Bold"/>
              </a:rPr>
              <a:t>Data)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187" b="1" dirty="0">
                <a:solidFill>
                  <a:srgbClr val="3B4A33"/>
                </a:solidFill>
                <a:latin typeface="Aileron Bold"/>
              </a:rPr>
              <a:t>DWS(Department of water and Sanitation) subscriptions </a:t>
            </a:r>
            <a:endParaRPr lang="en-ZA" sz="2187" b="1" dirty="0">
              <a:solidFill>
                <a:srgbClr val="3B4A33"/>
              </a:solidFill>
              <a:latin typeface="Aileron Bold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187" b="1" dirty="0">
                <a:solidFill>
                  <a:srgbClr val="3B4A33"/>
                </a:solidFill>
                <a:latin typeface="Aileron Bold"/>
              </a:rPr>
              <a:t>Private sector companies with large infrastructure</a:t>
            </a:r>
            <a:endParaRPr lang="en-ZA" sz="2187" b="1" dirty="0">
              <a:solidFill>
                <a:srgbClr val="3B4A33"/>
              </a:solidFill>
              <a:latin typeface="Aileron Bold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187" b="1" dirty="0">
                <a:solidFill>
                  <a:srgbClr val="3B4A33"/>
                </a:solidFill>
                <a:latin typeface="Aileron Bold"/>
              </a:rPr>
              <a:t>Advertising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2187" b="1" dirty="0">
              <a:solidFill>
                <a:srgbClr val="3B4A33"/>
              </a:solidFill>
              <a:latin typeface="Aileron Bold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2187" b="1" dirty="0">
              <a:solidFill>
                <a:srgbClr val="3B4A33"/>
              </a:solidFill>
              <a:latin typeface="Aileron Bold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2187" b="1" dirty="0">
              <a:solidFill>
                <a:srgbClr val="3B4A33"/>
              </a:solidFill>
              <a:latin typeface="Aileron Bold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2187" b="1" dirty="0">
              <a:solidFill>
                <a:srgbClr val="3B4A33"/>
              </a:solidFill>
              <a:latin typeface="Aileron Bold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ZA" sz="2187" b="1" dirty="0">
              <a:solidFill>
                <a:srgbClr val="3B4A33"/>
              </a:solidFill>
              <a:latin typeface="Aileron Bold"/>
            </a:endParaRPr>
          </a:p>
          <a:p>
            <a:pPr algn="just">
              <a:lnSpc>
                <a:spcPts val="3062"/>
              </a:lnSpc>
              <a:spcAft>
                <a:spcPts val="800"/>
              </a:spcAft>
            </a:pPr>
            <a:endParaRPr lang="en-ZA" sz="2187" b="1" dirty="0">
              <a:solidFill>
                <a:srgbClr val="3B4A33"/>
              </a:solidFill>
              <a:latin typeface="Aileron Bold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ZA" sz="2187" b="1" dirty="0">
              <a:solidFill>
                <a:srgbClr val="3B4A33"/>
              </a:solidFill>
              <a:latin typeface="Aileron Bold"/>
            </a:endParaRPr>
          </a:p>
          <a:p>
            <a:pPr algn="just">
              <a:lnSpc>
                <a:spcPts val="3062"/>
              </a:lnSpc>
            </a:pPr>
            <a:endParaRPr lang="en-US" sz="2187" b="1" dirty="0">
              <a:solidFill>
                <a:srgbClr val="3B4A33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3062"/>
              </a:lnSpc>
            </a:pPr>
            <a:endParaRPr lang="en-US" sz="2187" b="1" dirty="0">
              <a:solidFill>
                <a:srgbClr val="3B4A33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8062" y="2392849"/>
            <a:ext cx="6418323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64"/>
              </a:lnSpc>
              <a:spcBef>
                <a:spcPct val="0"/>
              </a:spcBef>
            </a:pPr>
            <a:r>
              <a:rPr lang="en-US" sz="6499" b="1" dirty="0">
                <a:solidFill>
                  <a:srgbClr val="086354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Business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E57F0D-9C92-A57F-F4AB-DEA8288F6150}"/>
              </a:ext>
            </a:extLst>
          </p:cNvPr>
          <p:cNvSpPr txBox="1"/>
          <p:nvPr/>
        </p:nvSpPr>
        <p:spPr>
          <a:xfrm>
            <a:off x="12268200" y="3924300"/>
            <a:ext cx="5486400" cy="3457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rgbClr val="3B4A33"/>
                </a:solidFill>
                <a:latin typeface="Aileron Bold"/>
              </a:rPr>
              <a:t>Competitors:</a:t>
            </a:r>
          </a:p>
          <a:p>
            <a:r>
              <a:rPr lang="en-US" sz="2187" b="1" dirty="0">
                <a:solidFill>
                  <a:srgbClr val="3B4A33"/>
                </a:solidFill>
                <a:latin typeface="Aileron Bold"/>
              </a:rPr>
              <a:t>CityWorks AMS</a:t>
            </a:r>
          </a:p>
          <a:p>
            <a:r>
              <a:rPr lang="en-US" sz="2187" b="1" dirty="0">
                <a:solidFill>
                  <a:srgbClr val="3B4A33"/>
                </a:solidFill>
                <a:latin typeface="Aileron Bold"/>
              </a:rPr>
              <a:t>CarteGragh Assest management </a:t>
            </a:r>
          </a:p>
          <a:p>
            <a:r>
              <a:rPr lang="en-US" sz="2187" b="1" dirty="0">
                <a:solidFill>
                  <a:srgbClr val="3B4A33"/>
                </a:solidFill>
                <a:latin typeface="Aileron Bold"/>
              </a:rPr>
              <a:t>G2 Deals </a:t>
            </a:r>
          </a:p>
          <a:p>
            <a:endParaRPr lang="en-US" sz="2187" b="1" dirty="0">
              <a:solidFill>
                <a:srgbClr val="3B4A33"/>
              </a:solidFill>
              <a:latin typeface="Aileron Bold"/>
            </a:endParaRPr>
          </a:p>
          <a:p>
            <a:endParaRPr lang="en-US" sz="2187" b="1" dirty="0">
              <a:solidFill>
                <a:srgbClr val="3B4A33"/>
              </a:solidFill>
              <a:latin typeface="Aileron 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87" b="1" dirty="0">
                <a:solidFill>
                  <a:srgbClr val="3B4A33"/>
                </a:solidFill>
                <a:latin typeface="Aileron Bold"/>
              </a:rPr>
              <a:t>Technical Implementation:</a:t>
            </a:r>
          </a:p>
          <a:p>
            <a:r>
              <a:rPr lang="en-US" sz="2187" b="1" dirty="0">
                <a:solidFill>
                  <a:srgbClr val="3B4A33"/>
                </a:solidFill>
                <a:latin typeface="Aileron Bold"/>
              </a:rPr>
              <a:t>92,1% Own Smart Device in NC.( SA News Agency )</a:t>
            </a:r>
          </a:p>
          <a:p>
            <a:r>
              <a:rPr lang="en-US" sz="2187" b="1" dirty="0">
                <a:solidFill>
                  <a:srgbClr val="3B4A33"/>
                </a:solidFill>
                <a:latin typeface="Aileron Bold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8ECF3-540D-3688-3245-96B0698449BF}"/>
              </a:ext>
            </a:extLst>
          </p:cNvPr>
          <p:cNvSpPr txBox="1"/>
          <p:nvPr/>
        </p:nvSpPr>
        <p:spPr>
          <a:xfrm>
            <a:off x="7924800" y="8801100"/>
            <a:ext cx="967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Value Proposition: Using the communities' resources to solve the countries problems collaboratively using 4IR to improve optimized resources. </a:t>
            </a:r>
            <a:endParaRPr lang="en-ZA" sz="2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8999" y="7092893"/>
            <a:ext cx="2292895" cy="2292895"/>
          </a:xfrm>
          <a:custGeom>
            <a:avLst/>
            <a:gdLst/>
            <a:ahLst/>
            <a:cxnLst/>
            <a:rect l="l" t="t" r="r" b="b"/>
            <a:pathLst>
              <a:path w="2292895" h="2292895">
                <a:moveTo>
                  <a:pt x="0" y="0"/>
                </a:moveTo>
                <a:lnTo>
                  <a:pt x="2292896" y="0"/>
                </a:lnTo>
                <a:lnTo>
                  <a:pt x="2292896" y="2292895"/>
                </a:lnTo>
                <a:lnTo>
                  <a:pt x="0" y="2292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0" y="8239340"/>
            <a:ext cx="18288000" cy="2037919"/>
            <a:chOff x="0" y="0"/>
            <a:chExt cx="4816593" cy="5367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36736"/>
            </a:xfrm>
            <a:custGeom>
              <a:avLst/>
              <a:gdLst/>
              <a:ahLst/>
              <a:cxnLst/>
              <a:rect l="l" t="t" r="r" b="b"/>
              <a:pathLst>
                <a:path w="4816592" h="536736">
                  <a:moveTo>
                    <a:pt x="0" y="0"/>
                  </a:moveTo>
                  <a:lnTo>
                    <a:pt x="4816592" y="0"/>
                  </a:lnTo>
                  <a:lnTo>
                    <a:pt x="4816592" y="536736"/>
                  </a:lnTo>
                  <a:lnTo>
                    <a:pt x="0" y="536736"/>
                  </a:lnTo>
                  <a:close/>
                </a:path>
              </a:pathLst>
            </a:custGeom>
            <a:solidFill>
              <a:srgbClr val="B6D5CC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584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91887" y="1028700"/>
            <a:ext cx="2830076" cy="2783765"/>
          </a:xfrm>
          <a:custGeom>
            <a:avLst/>
            <a:gdLst/>
            <a:ahLst/>
            <a:cxnLst/>
            <a:rect l="l" t="t" r="r" b="b"/>
            <a:pathLst>
              <a:path w="2830076" h="2783765">
                <a:moveTo>
                  <a:pt x="0" y="0"/>
                </a:moveTo>
                <a:lnTo>
                  <a:pt x="2830076" y="0"/>
                </a:lnTo>
                <a:lnTo>
                  <a:pt x="2830076" y="2783765"/>
                </a:lnTo>
                <a:lnTo>
                  <a:pt x="0" y="2783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11248258" y="3247258"/>
            <a:ext cx="7039742" cy="7039742"/>
            <a:chOff x="0" y="0"/>
            <a:chExt cx="3331210" cy="33312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6"/>
              <a:stretch>
                <a:fillRect r="-33333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4928566"/>
            <a:ext cx="1539710" cy="1582879"/>
          </a:xfrm>
          <a:custGeom>
            <a:avLst/>
            <a:gdLst/>
            <a:ahLst/>
            <a:cxnLst/>
            <a:rect l="l" t="t" r="r" b="b"/>
            <a:pathLst>
              <a:path w="1539710" h="1582879">
                <a:moveTo>
                  <a:pt x="0" y="0"/>
                </a:moveTo>
                <a:lnTo>
                  <a:pt x="1539710" y="0"/>
                </a:lnTo>
                <a:lnTo>
                  <a:pt x="1539710" y="1582879"/>
                </a:lnTo>
                <a:lnTo>
                  <a:pt x="0" y="1582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0" name="Freeform 10"/>
          <p:cNvSpPr/>
          <p:nvPr/>
        </p:nvSpPr>
        <p:spPr>
          <a:xfrm>
            <a:off x="11793929" y="1028700"/>
            <a:ext cx="1210018" cy="1243943"/>
          </a:xfrm>
          <a:custGeom>
            <a:avLst/>
            <a:gdLst/>
            <a:ahLst/>
            <a:cxnLst/>
            <a:rect l="l" t="t" r="r" b="b"/>
            <a:pathLst>
              <a:path w="1210018" h="1243943">
                <a:moveTo>
                  <a:pt x="0" y="0"/>
                </a:moveTo>
                <a:lnTo>
                  <a:pt x="1210018" y="0"/>
                </a:lnTo>
                <a:lnTo>
                  <a:pt x="1210018" y="1243943"/>
                </a:lnTo>
                <a:lnTo>
                  <a:pt x="0" y="12439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1" name="Freeform 11"/>
          <p:cNvSpPr/>
          <p:nvPr/>
        </p:nvSpPr>
        <p:spPr>
          <a:xfrm>
            <a:off x="385695" y="3409374"/>
            <a:ext cx="15743294" cy="4371342"/>
          </a:xfrm>
          <a:custGeom>
            <a:avLst/>
            <a:gdLst/>
            <a:ahLst/>
            <a:cxnLst/>
            <a:rect l="l" t="t" r="r" b="b"/>
            <a:pathLst>
              <a:path w="15743294" h="4371342">
                <a:moveTo>
                  <a:pt x="0" y="0"/>
                </a:moveTo>
                <a:lnTo>
                  <a:pt x="15743294" y="0"/>
                </a:lnTo>
                <a:lnTo>
                  <a:pt x="15743294" y="4371342"/>
                </a:lnTo>
                <a:lnTo>
                  <a:pt x="0" y="43713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11" r="-2211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2" name="TextBox 12"/>
          <p:cNvSpPr txBox="1"/>
          <p:nvPr/>
        </p:nvSpPr>
        <p:spPr>
          <a:xfrm>
            <a:off x="5054438" y="1028700"/>
            <a:ext cx="6489814" cy="92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380"/>
              </a:lnSpc>
              <a:spcBef>
                <a:spcPct val="0"/>
              </a:spcBef>
            </a:pPr>
            <a:r>
              <a:rPr lang="en-US" sz="6099" b="1">
                <a:solidFill>
                  <a:srgbClr val="086354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65946" y="7337533"/>
            <a:ext cx="897018" cy="825142"/>
            <a:chOff x="0" y="0"/>
            <a:chExt cx="236252" cy="217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252" cy="217321"/>
            </a:xfrm>
            <a:custGeom>
              <a:avLst/>
              <a:gdLst/>
              <a:ahLst/>
              <a:cxnLst/>
              <a:rect l="l" t="t" r="r" b="b"/>
              <a:pathLst>
                <a:path w="236252" h="217321">
                  <a:moveTo>
                    <a:pt x="108661" y="0"/>
                  </a:moveTo>
                  <a:lnTo>
                    <a:pt x="127591" y="0"/>
                  </a:lnTo>
                  <a:cubicBezTo>
                    <a:pt x="187603" y="0"/>
                    <a:pt x="236252" y="48649"/>
                    <a:pt x="236252" y="108661"/>
                  </a:cubicBezTo>
                  <a:lnTo>
                    <a:pt x="236252" y="108661"/>
                  </a:lnTo>
                  <a:cubicBezTo>
                    <a:pt x="236252" y="137479"/>
                    <a:pt x="224803" y="165117"/>
                    <a:pt x="204426" y="185495"/>
                  </a:cubicBezTo>
                  <a:cubicBezTo>
                    <a:pt x="184048" y="205873"/>
                    <a:pt x="156410" y="217321"/>
                    <a:pt x="127591" y="217321"/>
                  </a:cubicBezTo>
                  <a:lnTo>
                    <a:pt x="108661" y="217321"/>
                  </a:lnTo>
                  <a:cubicBezTo>
                    <a:pt x="48649" y="217321"/>
                    <a:pt x="0" y="168672"/>
                    <a:pt x="0" y="108661"/>
                  </a:cubicBezTo>
                  <a:lnTo>
                    <a:pt x="0" y="108661"/>
                  </a:lnTo>
                  <a:cubicBezTo>
                    <a:pt x="0" y="48649"/>
                    <a:pt x="48649" y="0"/>
                    <a:pt x="108661" y="0"/>
                  </a:cubicBezTo>
                  <a:close/>
                </a:path>
              </a:pathLst>
            </a:custGeom>
            <a:solidFill>
              <a:srgbClr val="086354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6252" cy="26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65946" y="1657990"/>
            <a:ext cx="897018" cy="780907"/>
            <a:chOff x="0" y="0"/>
            <a:chExt cx="236252" cy="2056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252" cy="205671"/>
            </a:xfrm>
            <a:custGeom>
              <a:avLst/>
              <a:gdLst/>
              <a:ahLst/>
              <a:cxnLst/>
              <a:rect l="l" t="t" r="r" b="b"/>
              <a:pathLst>
                <a:path w="236252" h="205671">
                  <a:moveTo>
                    <a:pt x="102835" y="0"/>
                  </a:moveTo>
                  <a:lnTo>
                    <a:pt x="133416" y="0"/>
                  </a:lnTo>
                  <a:cubicBezTo>
                    <a:pt x="160690" y="0"/>
                    <a:pt x="186846" y="10834"/>
                    <a:pt x="206132" y="30120"/>
                  </a:cubicBezTo>
                  <a:cubicBezTo>
                    <a:pt x="225417" y="49405"/>
                    <a:pt x="236252" y="75562"/>
                    <a:pt x="236252" y="102835"/>
                  </a:cubicBezTo>
                  <a:lnTo>
                    <a:pt x="236252" y="102835"/>
                  </a:lnTo>
                  <a:cubicBezTo>
                    <a:pt x="236252" y="130109"/>
                    <a:pt x="225417" y="156266"/>
                    <a:pt x="206132" y="175551"/>
                  </a:cubicBezTo>
                  <a:cubicBezTo>
                    <a:pt x="186846" y="194836"/>
                    <a:pt x="160690" y="205671"/>
                    <a:pt x="133416" y="205671"/>
                  </a:cubicBezTo>
                  <a:lnTo>
                    <a:pt x="102835" y="205671"/>
                  </a:lnTo>
                  <a:cubicBezTo>
                    <a:pt x="75562" y="205671"/>
                    <a:pt x="49405" y="194836"/>
                    <a:pt x="30120" y="175551"/>
                  </a:cubicBezTo>
                  <a:cubicBezTo>
                    <a:pt x="10834" y="156266"/>
                    <a:pt x="0" y="130109"/>
                    <a:pt x="0" y="102835"/>
                  </a:cubicBezTo>
                  <a:lnTo>
                    <a:pt x="0" y="102835"/>
                  </a:lnTo>
                  <a:cubicBezTo>
                    <a:pt x="0" y="75562"/>
                    <a:pt x="10834" y="49405"/>
                    <a:pt x="30120" y="30120"/>
                  </a:cubicBezTo>
                  <a:cubicBezTo>
                    <a:pt x="49405" y="10834"/>
                    <a:pt x="75562" y="0"/>
                    <a:pt x="102835" y="0"/>
                  </a:cubicBezTo>
                  <a:close/>
                </a:path>
              </a:pathLst>
            </a:custGeom>
            <a:solidFill>
              <a:srgbClr val="086354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36252" cy="253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65946" y="4686797"/>
            <a:ext cx="897018" cy="825142"/>
            <a:chOff x="0" y="0"/>
            <a:chExt cx="236252" cy="2173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6252" cy="217321"/>
            </a:xfrm>
            <a:custGeom>
              <a:avLst/>
              <a:gdLst/>
              <a:ahLst/>
              <a:cxnLst/>
              <a:rect l="l" t="t" r="r" b="b"/>
              <a:pathLst>
                <a:path w="236252" h="217321">
                  <a:moveTo>
                    <a:pt x="108661" y="0"/>
                  </a:moveTo>
                  <a:lnTo>
                    <a:pt x="127591" y="0"/>
                  </a:lnTo>
                  <a:cubicBezTo>
                    <a:pt x="187603" y="0"/>
                    <a:pt x="236252" y="48649"/>
                    <a:pt x="236252" y="108661"/>
                  </a:cubicBezTo>
                  <a:lnTo>
                    <a:pt x="236252" y="108661"/>
                  </a:lnTo>
                  <a:cubicBezTo>
                    <a:pt x="236252" y="137479"/>
                    <a:pt x="224803" y="165117"/>
                    <a:pt x="204426" y="185495"/>
                  </a:cubicBezTo>
                  <a:cubicBezTo>
                    <a:pt x="184048" y="205873"/>
                    <a:pt x="156410" y="217321"/>
                    <a:pt x="127591" y="217321"/>
                  </a:cubicBezTo>
                  <a:lnTo>
                    <a:pt x="108661" y="217321"/>
                  </a:lnTo>
                  <a:cubicBezTo>
                    <a:pt x="48649" y="217321"/>
                    <a:pt x="0" y="168672"/>
                    <a:pt x="0" y="108661"/>
                  </a:cubicBezTo>
                  <a:lnTo>
                    <a:pt x="0" y="108661"/>
                  </a:lnTo>
                  <a:cubicBezTo>
                    <a:pt x="0" y="48649"/>
                    <a:pt x="48649" y="0"/>
                    <a:pt x="108661" y="0"/>
                  </a:cubicBezTo>
                  <a:close/>
                </a:path>
              </a:pathLst>
            </a:custGeom>
            <a:solidFill>
              <a:srgbClr val="086354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36252" cy="26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875" y="6131216"/>
            <a:ext cx="9268064" cy="3127084"/>
            <a:chOff x="0" y="0"/>
            <a:chExt cx="1861275" cy="628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1275" cy="628002"/>
            </a:xfrm>
            <a:custGeom>
              <a:avLst/>
              <a:gdLst/>
              <a:ahLst/>
              <a:cxnLst/>
              <a:rect l="l" t="t" r="r" b="b"/>
              <a:pathLst>
                <a:path w="1861275" h="628002">
                  <a:moveTo>
                    <a:pt x="16707" y="0"/>
                  </a:moveTo>
                  <a:lnTo>
                    <a:pt x="1844569" y="0"/>
                  </a:lnTo>
                  <a:cubicBezTo>
                    <a:pt x="1849000" y="0"/>
                    <a:pt x="1853249" y="1760"/>
                    <a:pt x="1856382" y="4893"/>
                  </a:cubicBezTo>
                  <a:cubicBezTo>
                    <a:pt x="1859515" y="8026"/>
                    <a:pt x="1861275" y="12276"/>
                    <a:pt x="1861275" y="16707"/>
                  </a:cubicBezTo>
                  <a:lnTo>
                    <a:pt x="1861275" y="611296"/>
                  </a:lnTo>
                  <a:cubicBezTo>
                    <a:pt x="1861275" y="615726"/>
                    <a:pt x="1859515" y="619976"/>
                    <a:pt x="1856382" y="623109"/>
                  </a:cubicBezTo>
                  <a:cubicBezTo>
                    <a:pt x="1853249" y="626242"/>
                    <a:pt x="1849000" y="628002"/>
                    <a:pt x="1844569" y="628002"/>
                  </a:cubicBezTo>
                  <a:lnTo>
                    <a:pt x="16707" y="628002"/>
                  </a:lnTo>
                  <a:cubicBezTo>
                    <a:pt x="7480" y="628002"/>
                    <a:pt x="0" y="620522"/>
                    <a:pt x="0" y="611296"/>
                  </a:cubicBezTo>
                  <a:lnTo>
                    <a:pt x="0" y="16707"/>
                  </a:lnTo>
                  <a:cubicBezTo>
                    <a:pt x="0" y="12276"/>
                    <a:pt x="1760" y="8026"/>
                    <a:pt x="4893" y="4893"/>
                  </a:cubicBezTo>
                  <a:cubicBezTo>
                    <a:pt x="8026" y="1760"/>
                    <a:pt x="12276" y="0"/>
                    <a:pt x="16707" y="0"/>
                  </a:cubicBezTo>
                  <a:close/>
                </a:path>
              </a:pathLst>
            </a:custGeom>
            <a:blipFill>
              <a:blip r:embed="rId2"/>
              <a:stretch>
                <a:fillRect t="-135238" b="-209609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415548" y="-1668641"/>
            <a:ext cx="3864121" cy="3864121"/>
          </a:xfrm>
          <a:custGeom>
            <a:avLst/>
            <a:gdLst/>
            <a:ahLst/>
            <a:cxnLst/>
            <a:rect l="l" t="t" r="r" b="b"/>
            <a:pathLst>
              <a:path w="3864121" h="3864121">
                <a:moveTo>
                  <a:pt x="0" y="0"/>
                </a:moveTo>
                <a:lnTo>
                  <a:pt x="3864121" y="0"/>
                </a:lnTo>
                <a:lnTo>
                  <a:pt x="3864121" y="3864121"/>
                </a:lnTo>
                <a:lnTo>
                  <a:pt x="0" y="3864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  <p:grpSp>
        <p:nvGrpSpPr>
          <p:cNvPr id="14" name="Group 14"/>
          <p:cNvGrpSpPr/>
          <p:nvPr/>
        </p:nvGrpSpPr>
        <p:grpSpPr>
          <a:xfrm>
            <a:off x="15100352" y="0"/>
            <a:ext cx="3187648" cy="10287000"/>
            <a:chOff x="0" y="0"/>
            <a:chExt cx="839545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39545" cy="2709333"/>
            </a:xfrm>
            <a:custGeom>
              <a:avLst/>
              <a:gdLst/>
              <a:ahLst/>
              <a:cxnLst/>
              <a:rect l="l" t="t" r="r" b="b"/>
              <a:pathLst>
                <a:path w="839545" h="2709333">
                  <a:moveTo>
                    <a:pt x="0" y="0"/>
                  </a:moveTo>
                  <a:lnTo>
                    <a:pt x="839545" y="0"/>
                  </a:lnTo>
                  <a:lnTo>
                    <a:pt x="8395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6D5CC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3954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8165" y="1028700"/>
            <a:ext cx="7485680" cy="853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96"/>
              </a:lnSpc>
              <a:spcBef>
                <a:spcPct val="0"/>
              </a:spcBef>
            </a:pPr>
            <a:r>
              <a:rPr lang="en-US" sz="5616" b="1">
                <a:solidFill>
                  <a:srgbClr val="086354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Security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875" y="2031100"/>
            <a:ext cx="9039125" cy="424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9"/>
              </a:lnSpc>
            </a:pPr>
            <a:r>
              <a:rPr lang="en-US" sz="3021" b="1" dirty="0">
                <a:solidFill>
                  <a:srgbClr val="10443B"/>
                </a:solidFill>
                <a:latin typeface="Aileron Bold"/>
                <a:ea typeface="Aileron Bold"/>
                <a:cs typeface="Aileron Bold"/>
                <a:sym typeface="Aileron Bold"/>
              </a:rPr>
              <a:t>OWASP Top 10 Key Risks &amp; Mitigations</a:t>
            </a:r>
          </a:p>
          <a:p>
            <a:pPr algn="just">
              <a:lnSpc>
                <a:spcPts val="4229"/>
              </a:lnSpc>
            </a:pPr>
            <a:r>
              <a:rPr lang="en-US" b="1" dirty="0">
                <a:solidFill>
                  <a:srgbClr val="10443B"/>
                </a:solidFill>
                <a:latin typeface="Aileron Bold"/>
                <a:ea typeface="Aileron Bold"/>
                <a:cs typeface="Aileron Bold"/>
                <a:sym typeface="Aileron Bold"/>
              </a:rPr>
              <a:t>Policies to consider:</a:t>
            </a:r>
          </a:p>
          <a:p>
            <a:pPr marL="285750" indent="-285750" algn="just">
              <a:lnSpc>
                <a:spcPts val="4229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0443B"/>
                </a:solidFill>
                <a:latin typeface="Aileron Bold"/>
                <a:ea typeface="Aileron Bold"/>
                <a:cs typeface="Aileron Bold"/>
                <a:sym typeface="Aileron Bold"/>
              </a:rPr>
              <a:t>POPI Act</a:t>
            </a:r>
          </a:p>
          <a:p>
            <a:pPr marL="285750" indent="-285750" algn="just">
              <a:lnSpc>
                <a:spcPts val="4229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0443B"/>
                </a:solidFill>
                <a:latin typeface="Aileron Bold"/>
                <a:ea typeface="Aileron Bold"/>
                <a:cs typeface="Aileron Bold"/>
                <a:sym typeface="Aileron Bold"/>
              </a:rPr>
              <a:t>Information Act</a:t>
            </a:r>
          </a:p>
          <a:p>
            <a:pPr algn="just">
              <a:lnSpc>
                <a:spcPts val="4229"/>
              </a:lnSpc>
            </a:pPr>
            <a:endParaRPr lang="en-US" sz="3021" b="1" dirty="0">
              <a:solidFill>
                <a:srgbClr val="10443B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479521" lvl="1" indent="-239761" algn="just">
              <a:lnSpc>
                <a:spcPts val="3109"/>
              </a:lnSpc>
              <a:buFont typeface="Arial"/>
              <a:buChar char="•"/>
            </a:pPr>
            <a:r>
              <a:rPr lang="en-US" sz="2221" b="1" dirty="0">
                <a:solidFill>
                  <a:srgbClr val="10443B"/>
                </a:solidFill>
                <a:latin typeface="Aileron Bold"/>
                <a:ea typeface="Aileron Bold"/>
                <a:cs typeface="Aileron Bold"/>
                <a:sym typeface="Aileron Bold"/>
              </a:rPr>
              <a:t>Importance of SSDLC: Mitigating OWASP Top 10 vulnerabilities at every phase ensures secure development, ongoing protection, and compliance with best practices.</a:t>
            </a:r>
          </a:p>
          <a:p>
            <a:pPr marL="0" lvl="0" indent="0" algn="just">
              <a:lnSpc>
                <a:spcPts val="3109"/>
              </a:lnSpc>
              <a:spcBef>
                <a:spcPct val="0"/>
              </a:spcBef>
            </a:pPr>
            <a:endParaRPr lang="en-US" sz="2221" b="1" dirty="0">
              <a:solidFill>
                <a:srgbClr val="10443B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569670" y="7214683"/>
            <a:ext cx="5217305" cy="42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455" b="1">
                <a:solidFill>
                  <a:srgbClr val="10443B"/>
                </a:solidFill>
                <a:latin typeface="Aileron Heavy"/>
                <a:ea typeface="Aileron Heavy"/>
                <a:cs typeface="Aileron Heavy"/>
                <a:sym typeface="Aileron Heavy"/>
              </a:rPr>
              <a:t>A05: Security Misconfiguration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69670" y="7774246"/>
            <a:ext cx="5812435" cy="165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Risk: 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Exposed settings due to misconfiguration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Mitigation: 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Secure all Django settings, disable debug mode.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endParaRPr lang="en-US" sz="1897" b="1" u="none" strike="noStrike">
              <a:solidFill>
                <a:srgbClr val="3B4A33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69670" y="1824632"/>
            <a:ext cx="2651424" cy="86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10443B"/>
                </a:solidFill>
                <a:latin typeface="Aileron Heavy"/>
                <a:ea typeface="Aileron Heavy"/>
                <a:cs typeface="Aileron Heavy"/>
                <a:sym typeface="Aileron Heavy"/>
              </a:rPr>
              <a:t>A01: Broken Access Control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69670" y="4640333"/>
            <a:ext cx="2651424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10443B"/>
                </a:solidFill>
                <a:latin typeface="Aileron Heavy"/>
                <a:ea typeface="Aileron Heavy"/>
                <a:cs typeface="Aileron Heavy"/>
                <a:sym typeface="Aileron Heavy"/>
              </a:rPr>
              <a:t>A03: Injection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69670" y="2711962"/>
            <a:ext cx="5078070" cy="199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Risk: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Unauthorized data access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Mitigation: 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Implement RBAC (Role-Based Access Control) and strict permissions.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endParaRPr lang="en-US" sz="1897" b="1" u="none" strike="noStrike">
              <a:solidFill>
                <a:srgbClr val="3B4A33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569670" y="5224532"/>
            <a:ext cx="5078070" cy="199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Bold"/>
                <a:ea typeface="Aileron Bold"/>
                <a:cs typeface="Aileron Bold"/>
                <a:sym typeface="Aileron Bold"/>
              </a:rPr>
              <a:t>Risk: 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SQL/Command injections through forms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Mitigation: 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r>
              <a:rPr lang="en-US" sz="1897" b="1" u="none" strike="noStrike">
                <a:solidFill>
                  <a:srgbClr val="3B4A3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Use parameterized queries and input validation.</a:t>
            </a:r>
          </a:p>
          <a:p>
            <a:pPr marL="0" lvl="0" indent="0" algn="just">
              <a:lnSpc>
                <a:spcPts val="2656"/>
              </a:lnSpc>
              <a:spcBef>
                <a:spcPct val="0"/>
              </a:spcBef>
            </a:pPr>
            <a:endParaRPr lang="en-US" sz="1897" b="1" u="none" strike="noStrike">
              <a:solidFill>
                <a:srgbClr val="3B4A33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9672652" y="1782068"/>
            <a:ext cx="413412" cy="413412"/>
          </a:xfrm>
          <a:custGeom>
            <a:avLst/>
            <a:gdLst/>
            <a:ahLst/>
            <a:cxnLst/>
            <a:rect l="l" t="t" r="r" b="b"/>
            <a:pathLst>
              <a:path w="413412" h="413412">
                <a:moveTo>
                  <a:pt x="0" y="0"/>
                </a:moveTo>
                <a:lnTo>
                  <a:pt x="413412" y="0"/>
                </a:lnTo>
                <a:lnTo>
                  <a:pt x="413412" y="413412"/>
                </a:lnTo>
                <a:lnTo>
                  <a:pt x="0" y="413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6" name="Freeform 26"/>
          <p:cNvSpPr/>
          <p:nvPr/>
        </p:nvSpPr>
        <p:spPr>
          <a:xfrm>
            <a:off x="9672652" y="4892662"/>
            <a:ext cx="413412" cy="413412"/>
          </a:xfrm>
          <a:custGeom>
            <a:avLst/>
            <a:gdLst/>
            <a:ahLst/>
            <a:cxnLst/>
            <a:rect l="l" t="t" r="r" b="b"/>
            <a:pathLst>
              <a:path w="413412" h="413412">
                <a:moveTo>
                  <a:pt x="0" y="0"/>
                </a:moveTo>
                <a:lnTo>
                  <a:pt x="413412" y="0"/>
                </a:lnTo>
                <a:lnTo>
                  <a:pt x="413412" y="413412"/>
                </a:lnTo>
                <a:lnTo>
                  <a:pt x="0" y="413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7" name="Freeform 27"/>
          <p:cNvSpPr/>
          <p:nvPr/>
        </p:nvSpPr>
        <p:spPr>
          <a:xfrm>
            <a:off x="9707749" y="7554014"/>
            <a:ext cx="413412" cy="413412"/>
          </a:xfrm>
          <a:custGeom>
            <a:avLst/>
            <a:gdLst/>
            <a:ahLst/>
            <a:cxnLst/>
            <a:rect l="l" t="t" r="r" b="b"/>
            <a:pathLst>
              <a:path w="413412" h="413412">
                <a:moveTo>
                  <a:pt x="0" y="0"/>
                </a:moveTo>
                <a:lnTo>
                  <a:pt x="413412" y="0"/>
                </a:lnTo>
                <a:lnTo>
                  <a:pt x="413412" y="413412"/>
                </a:lnTo>
                <a:lnTo>
                  <a:pt x="0" y="413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8" name="Freeform 28"/>
          <p:cNvSpPr/>
          <p:nvPr/>
        </p:nvSpPr>
        <p:spPr>
          <a:xfrm>
            <a:off x="16175399" y="1028700"/>
            <a:ext cx="1083901" cy="1114290"/>
          </a:xfrm>
          <a:custGeom>
            <a:avLst/>
            <a:gdLst/>
            <a:ahLst/>
            <a:cxnLst/>
            <a:rect l="l" t="t" r="r" b="b"/>
            <a:pathLst>
              <a:path w="1083901" h="1114290">
                <a:moveTo>
                  <a:pt x="0" y="0"/>
                </a:moveTo>
                <a:lnTo>
                  <a:pt x="1083901" y="0"/>
                </a:lnTo>
                <a:lnTo>
                  <a:pt x="1083901" y="1114290"/>
                </a:lnTo>
                <a:lnTo>
                  <a:pt x="0" y="11142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301" y="5616391"/>
            <a:ext cx="9328576" cy="1304880"/>
            <a:chOff x="0" y="0"/>
            <a:chExt cx="2456909" cy="3436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6909" cy="343672"/>
            </a:xfrm>
            <a:custGeom>
              <a:avLst/>
              <a:gdLst/>
              <a:ahLst/>
              <a:cxnLst/>
              <a:rect l="l" t="t" r="r" b="b"/>
              <a:pathLst>
                <a:path w="2456909" h="343672">
                  <a:moveTo>
                    <a:pt x="16598" y="0"/>
                  </a:moveTo>
                  <a:lnTo>
                    <a:pt x="2440311" y="0"/>
                  </a:lnTo>
                  <a:cubicBezTo>
                    <a:pt x="2449477" y="0"/>
                    <a:pt x="2456909" y="7431"/>
                    <a:pt x="2456909" y="16598"/>
                  </a:cubicBezTo>
                  <a:lnTo>
                    <a:pt x="2456909" y="327074"/>
                  </a:lnTo>
                  <a:cubicBezTo>
                    <a:pt x="2456909" y="331476"/>
                    <a:pt x="2455160" y="335698"/>
                    <a:pt x="2452047" y="338811"/>
                  </a:cubicBezTo>
                  <a:cubicBezTo>
                    <a:pt x="2448934" y="341923"/>
                    <a:pt x="2444713" y="343672"/>
                    <a:pt x="2440311" y="343672"/>
                  </a:cubicBezTo>
                  <a:lnTo>
                    <a:pt x="16598" y="343672"/>
                  </a:lnTo>
                  <a:cubicBezTo>
                    <a:pt x="7431" y="343672"/>
                    <a:pt x="0" y="336241"/>
                    <a:pt x="0" y="327074"/>
                  </a:cubicBezTo>
                  <a:lnTo>
                    <a:pt x="0" y="16598"/>
                  </a:lnTo>
                  <a:cubicBezTo>
                    <a:pt x="0" y="12196"/>
                    <a:pt x="1749" y="7974"/>
                    <a:pt x="4862" y="4862"/>
                  </a:cubicBezTo>
                  <a:cubicBezTo>
                    <a:pt x="7974" y="1749"/>
                    <a:pt x="12196" y="0"/>
                    <a:pt x="16598" y="0"/>
                  </a:cubicBezTo>
                  <a:close/>
                </a:path>
              </a:pathLst>
            </a:custGeom>
            <a:solidFill>
              <a:srgbClr val="DFEEE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56909" cy="39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616391"/>
            <a:ext cx="3561057" cy="1304880"/>
            <a:chOff x="0" y="0"/>
            <a:chExt cx="937892" cy="343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7891" cy="343672"/>
            </a:xfrm>
            <a:custGeom>
              <a:avLst/>
              <a:gdLst/>
              <a:ahLst/>
              <a:cxnLst/>
              <a:rect l="l" t="t" r="r" b="b"/>
              <a:pathLst>
                <a:path w="937891" h="343672">
                  <a:moveTo>
                    <a:pt x="43481" y="0"/>
                  </a:moveTo>
                  <a:lnTo>
                    <a:pt x="894410" y="0"/>
                  </a:lnTo>
                  <a:cubicBezTo>
                    <a:pt x="905942" y="0"/>
                    <a:pt x="917002" y="4581"/>
                    <a:pt x="925156" y="12735"/>
                  </a:cubicBezTo>
                  <a:cubicBezTo>
                    <a:pt x="933310" y="20890"/>
                    <a:pt x="937891" y="31949"/>
                    <a:pt x="937891" y="43481"/>
                  </a:cubicBezTo>
                  <a:lnTo>
                    <a:pt x="937891" y="300191"/>
                  </a:lnTo>
                  <a:cubicBezTo>
                    <a:pt x="937891" y="311723"/>
                    <a:pt x="933310" y="322783"/>
                    <a:pt x="925156" y="330937"/>
                  </a:cubicBezTo>
                  <a:cubicBezTo>
                    <a:pt x="917002" y="339091"/>
                    <a:pt x="905942" y="343672"/>
                    <a:pt x="894410" y="343672"/>
                  </a:cubicBezTo>
                  <a:lnTo>
                    <a:pt x="43481" y="343672"/>
                  </a:lnTo>
                  <a:cubicBezTo>
                    <a:pt x="31949" y="343672"/>
                    <a:pt x="20890" y="339091"/>
                    <a:pt x="12735" y="330937"/>
                  </a:cubicBezTo>
                  <a:cubicBezTo>
                    <a:pt x="4581" y="322783"/>
                    <a:pt x="0" y="311723"/>
                    <a:pt x="0" y="300191"/>
                  </a:cubicBezTo>
                  <a:lnTo>
                    <a:pt x="0" y="43481"/>
                  </a:lnTo>
                  <a:cubicBezTo>
                    <a:pt x="0" y="31949"/>
                    <a:pt x="4581" y="20890"/>
                    <a:pt x="12735" y="12735"/>
                  </a:cubicBezTo>
                  <a:cubicBezTo>
                    <a:pt x="20890" y="4581"/>
                    <a:pt x="31949" y="0"/>
                    <a:pt x="43481" y="0"/>
                  </a:cubicBezTo>
                  <a:close/>
                </a:path>
              </a:pathLst>
            </a:custGeom>
            <a:solidFill>
              <a:srgbClr val="2B8171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37892" cy="39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3301" y="7116512"/>
            <a:ext cx="9328576" cy="1304880"/>
            <a:chOff x="0" y="0"/>
            <a:chExt cx="2456909" cy="343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56909" cy="343672"/>
            </a:xfrm>
            <a:custGeom>
              <a:avLst/>
              <a:gdLst/>
              <a:ahLst/>
              <a:cxnLst/>
              <a:rect l="l" t="t" r="r" b="b"/>
              <a:pathLst>
                <a:path w="2456909" h="343672">
                  <a:moveTo>
                    <a:pt x="16598" y="0"/>
                  </a:moveTo>
                  <a:lnTo>
                    <a:pt x="2440311" y="0"/>
                  </a:lnTo>
                  <a:cubicBezTo>
                    <a:pt x="2449477" y="0"/>
                    <a:pt x="2456909" y="7431"/>
                    <a:pt x="2456909" y="16598"/>
                  </a:cubicBezTo>
                  <a:lnTo>
                    <a:pt x="2456909" y="327074"/>
                  </a:lnTo>
                  <a:cubicBezTo>
                    <a:pt x="2456909" y="331476"/>
                    <a:pt x="2455160" y="335698"/>
                    <a:pt x="2452047" y="338811"/>
                  </a:cubicBezTo>
                  <a:cubicBezTo>
                    <a:pt x="2448934" y="341923"/>
                    <a:pt x="2444713" y="343672"/>
                    <a:pt x="2440311" y="343672"/>
                  </a:cubicBezTo>
                  <a:lnTo>
                    <a:pt x="16598" y="343672"/>
                  </a:lnTo>
                  <a:cubicBezTo>
                    <a:pt x="7431" y="343672"/>
                    <a:pt x="0" y="336241"/>
                    <a:pt x="0" y="327074"/>
                  </a:cubicBezTo>
                  <a:lnTo>
                    <a:pt x="0" y="16598"/>
                  </a:lnTo>
                  <a:cubicBezTo>
                    <a:pt x="0" y="12196"/>
                    <a:pt x="1749" y="7974"/>
                    <a:pt x="4862" y="4862"/>
                  </a:cubicBezTo>
                  <a:cubicBezTo>
                    <a:pt x="7974" y="1749"/>
                    <a:pt x="12196" y="0"/>
                    <a:pt x="16598" y="0"/>
                  </a:cubicBezTo>
                  <a:close/>
                </a:path>
              </a:pathLst>
            </a:custGeom>
            <a:solidFill>
              <a:srgbClr val="DFEEE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456909" cy="39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415548" y="-1668641"/>
            <a:ext cx="3864121" cy="3864121"/>
          </a:xfrm>
          <a:custGeom>
            <a:avLst/>
            <a:gdLst/>
            <a:ahLst/>
            <a:cxnLst/>
            <a:rect l="l" t="t" r="r" b="b"/>
            <a:pathLst>
              <a:path w="3864121" h="3864121">
                <a:moveTo>
                  <a:pt x="0" y="0"/>
                </a:moveTo>
                <a:lnTo>
                  <a:pt x="3864121" y="0"/>
                </a:lnTo>
                <a:lnTo>
                  <a:pt x="3864121" y="3864121"/>
                </a:lnTo>
                <a:lnTo>
                  <a:pt x="0" y="386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  <p:grpSp>
        <p:nvGrpSpPr>
          <p:cNvPr id="12" name="Group 12"/>
          <p:cNvGrpSpPr/>
          <p:nvPr/>
        </p:nvGrpSpPr>
        <p:grpSpPr>
          <a:xfrm>
            <a:off x="15100352" y="0"/>
            <a:ext cx="3187648" cy="10287000"/>
            <a:chOff x="0" y="0"/>
            <a:chExt cx="839545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9545" cy="2709333"/>
            </a:xfrm>
            <a:custGeom>
              <a:avLst/>
              <a:gdLst/>
              <a:ahLst/>
              <a:cxnLst/>
              <a:rect l="l" t="t" r="r" b="b"/>
              <a:pathLst>
                <a:path w="839545" h="2709333">
                  <a:moveTo>
                    <a:pt x="0" y="0"/>
                  </a:moveTo>
                  <a:lnTo>
                    <a:pt x="839545" y="0"/>
                  </a:lnTo>
                  <a:lnTo>
                    <a:pt x="8395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6D5CC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3954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141402"/>
            <a:ext cx="3561057" cy="1304880"/>
            <a:chOff x="0" y="0"/>
            <a:chExt cx="937892" cy="3436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37891" cy="343672"/>
            </a:xfrm>
            <a:custGeom>
              <a:avLst/>
              <a:gdLst/>
              <a:ahLst/>
              <a:cxnLst/>
              <a:rect l="l" t="t" r="r" b="b"/>
              <a:pathLst>
                <a:path w="937891" h="343672">
                  <a:moveTo>
                    <a:pt x="43481" y="0"/>
                  </a:moveTo>
                  <a:lnTo>
                    <a:pt x="894410" y="0"/>
                  </a:lnTo>
                  <a:cubicBezTo>
                    <a:pt x="905942" y="0"/>
                    <a:pt x="917002" y="4581"/>
                    <a:pt x="925156" y="12735"/>
                  </a:cubicBezTo>
                  <a:cubicBezTo>
                    <a:pt x="933310" y="20890"/>
                    <a:pt x="937891" y="31949"/>
                    <a:pt x="937891" y="43481"/>
                  </a:cubicBezTo>
                  <a:lnTo>
                    <a:pt x="937891" y="300191"/>
                  </a:lnTo>
                  <a:cubicBezTo>
                    <a:pt x="937891" y="311723"/>
                    <a:pt x="933310" y="322783"/>
                    <a:pt x="925156" y="330937"/>
                  </a:cubicBezTo>
                  <a:cubicBezTo>
                    <a:pt x="917002" y="339091"/>
                    <a:pt x="905942" y="343672"/>
                    <a:pt x="894410" y="343672"/>
                  </a:cubicBezTo>
                  <a:lnTo>
                    <a:pt x="43481" y="343672"/>
                  </a:lnTo>
                  <a:cubicBezTo>
                    <a:pt x="31949" y="343672"/>
                    <a:pt x="20890" y="339091"/>
                    <a:pt x="12735" y="330937"/>
                  </a:cubicBezTo>
                  <a:cubicBezTo>
                    <a:pt x="4581" y="322783"/>
                    <a:pt x="0" y="311723"/>
                    <a:pt x="0" y="300191"/>
                  </a:cubicBezTo>
                  <a:lnTo>
                    <a:pt x="0" y="43481"/>
                  </a:lnTo>
                  <a:cubicBezTo>
                    <a:pt x="0" y="31949"/>
                    <a:pt x="4581" y="20890"/>
                    <a:pt x="12735" y="12735"/>
                  </a:cubicBezTo>
                  <a:cubicBezTo>
                    <a:pt x="20890" y="4581"/>
                    <a:pt x="31949" y="0"/>
                    <a:pt x="43481" y="0"/>
                  </a:cubicBezTo>
                  <a:close/>
                </a:path>
              </a:pathLst>
            </a:custGeom>
            <a:solidFill>
              <a:srgbClr val="2B8171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37892" cy="391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66277" y="3780822"/>
            <a:ext cx="6834272" cy="4640570"/>
            <a:chOff x="0" y="0"/>
            <a:chExt cx="1372505" cy="931951"/>
          </a:xfrm>
        </p:grpSpPr>
        <p:sp>
          <p:nvSpPr>
            <p:cNvPr id="19" name="Freeform 19"/>
            <p:cNvSpPr/>
            <p:nvPr/>
          </p:nvSpPr>
          <p:spPr>
            <a:xfrm flipH="1">
              <a:off x="0" y="0"/>
              <a:ext cx="1372505" cy="931951"/>
            </a:xfrm>
            <a:custGeom>
              <a:avLst/>
              <a:gdLst/>
              <a:ahLst/>
              <a:cxnLst/>
              <a:rect l="l" t="t" r="r" b="b"/>
              <a:pathLst>
                <a:path w="1372505" h="931951">
                  <a:moveTo>
                    <a:pt x="1349849" y="0"/>
                  </a:moveTo>
                  <a:lnTo>
                    <a:pt x="22656" y="0"/>
                  </a:lnTo>
                  <a:cubicBezTo>
                    <a:pt x="10143" y="0"/>
                    <a:pt x="0" y="10144"/>
                    <a:pt x="0" y="22656"/>
                  </a:cubicBezTo>
                  <a:lnTo>
                    <a:pt x="0" y="909294"/>
                  </a:lnTo>
                  <a:cubicBezTo>
                    <a:pt x="0" y="921807"/>
                    <a:pt x="10143" y="931951"/>
                    <a:pt x="22656" y="931951"/>
                  </a:cubicBezTo>
                  <a:lnTo>
                    <a:pt x="1349849" y="931951"/>
                  </a:lnTo>
                  <a:cubicBezTo>
                    <a:pt x="1362361" y="931951"/>
                    <a:pt x="1372505" y="921807"/>
                    <a:pt x="1372505" y="909294"/>
                  </a:cubicBezTo>
                  <a:lnTo>
                    <a:pt x="1372505" y="22656"/>
                  </a:lnTo>
                  <a:cubicBezTo>
                    <a:pt x="1372505" y="10144"/>
                    <a:pt x="1362361" y="0"/>
                    <a:pt x="1349849" y="0"/>
                  </a:cubicBezTo>
                  <a:close/>
                </a:path>
              </a:pathLst>
            </a:custGeom>
            <a:blipFill>
              <a:blip r:embed="rId4"/>
              <a:stretch>
                <a:fillRect l="-926" r="-926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301162" y="5979690"/>
            <a:ext cx="577190" cy="577190"/>
          </a:xfrm>
          <a:custGeom>
            <a:avLst/>
            <a:gdLst/>
            <a:ahLst/>
            <a:cxnLst/>
            <a:rect l="l" t="t" r="r" b="b"/>
            <a:pathLst>
              <a:path w="577190" h="577190">
                <a:moveTo>
                  <a:pt x="0" y="0"/>
                </a:moveTo>
                <a:lnTo>
                  <a:pt x="577190" y="0"/>
                </a:lnTo>
                <a:lnTo>
                  <a:pt x="577190" y="577191"/>
                </a:lnTo>
                <a:lnTo>
                  <a:pt x="0" y="577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1" name="Freeform 21"/>
          <p:cNvSpPr/>
          <p:nvPr/>
        </p:nvSpPr>
        <p:spPr>
          <a:xfrm>
            <a:off x="4298754" y="7524172"/>
            <a:ext cx="577190" cy="577190"/>
          </a:xfrm>
          <a:custGeom>
            <a:avLst/>
            <a:gdLst/>
            <a:ahLst/>
            <a:cxnLst/>
            <a:rect l="l" t="t" r="r" b="b"/>
            <a:pathLst>
              <a:path w="577190" h="577190">
                <a:moveTo>
                  <a:pt x="0" y="0"/>
                </a:moveTo>
                <a:lnTo>
                  <a:pt x="577190" y="0"/>
                </a:lnTo>
                <a:lnTo>
                  <a:pt x="577190" y="577190"/>
                </a:lnTo>
                <a:lnTo>
                  <a:pt x="0" y="577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2" name="Freeform 22"/>
          <p:cNvSpPr/>
          <p:nvPr/>
        </p:nvSpPr>
        <p:spPr>
          <a:xfrm rot="-10800000">
            <a:off x="15960204" y="3129016"/>
            <a:ext cx="1299096" cy="193683"/>
          </a:xfrm>
          <a:custGeom>
            <a:avLst/>
            <a:gdLst/>
            <a:ahLst/>
            <a:cxnLst/>
            <a:rect l="l" t="t" r="r" b="b"/>
            <a:pathLst>
              <a:path w="1299096" h="193683">
                <a:moveTo>
                  <a:pt x="0" y="0"/>
                </a:moveTo>
                <a:lnTo>
                  <a:pt x="1299096" y="0"/>
                </a:lnTo>
                <a:lnTo>
                  <a:pt x="1299096" y="193683"/>
                </a:lnTo>
                <a:lnTo>
                  <a:pt x="0" y="1936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ZA"/>
          </a:p>
        </p:txBody>
      </p:sp>
      <p:sp>
        <p:nvSpPr>
          <p:cNvPr id="23" name="TextBox 23"/>
          <p:cNvSpPr txBox="1"/>
          <p:nvPr/>
        </p:nvSpPr>
        <p:spPr>
          <a:xfrm>
            <a:off x="171132" y="1449277"/>
            <a:ext cx="11190148" cy="2035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  <a:spcBef>
                <a:spcPct val="0"/>
              </a:spcBef>
            </a:pPr>
            <a:r>
              <a:rPr lang="en-US" sz="4475" b="1">
                <a:solidFill>
                  <a:srgbClr val="086354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2. </a:t>
            </a:r>
            <a:r>
              <a:rPr lang="en-US" sz="4475" b="1" u="none" strike="noStrike">
                <a:solidFill>
                  <a:srgbClr val="086354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Maintenance and  Infrastructure Dashboard</a:t>
            </a:r>
          </a:p>
          <a:p>
            <a:pPr marL="0" lvl="0" indent="0" algn="l">
              <a:lnSpc>
                <a:spcPts val="5415"/>
              </a:lnSpc>
              <a:spcBef>
                <a:spcPct val="0"/>
              </a:spcBef>
            </a:pPr>
            <a:endParaRPr lang="en-US" sz="4475" b="1" u="none" strike="noStrike">
              <a:solidFill>
                <a:srgbClr val="086354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1728" y="3437399"/>
            <a:ext cx="9617269" cy="151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2232" b="1">
                <a:solidFill>
                  <a:srgbClr val="086354"/>
                </a:solidFill>
                <a:latin typeface="Aileron Bold"/>
                <a:ea typeface="Aileron Bold"/>
                <a:cs typeface="Aileron Bold"/>
                <a:sym typeface="Aileron Bold"/>
              </a:rPr>
              <a:t>Provides authorities with live monitoring and data-driven insights to prioritize and address water infrastructure issues.</a:t>
            </a:r>
          </a:p>
          <a:p>
            <a:pPr algn="just">
              <a:lnSpc>
                <a:spcPts val="2985"/>
              </a:lnSpc>
            </a:pPr>
            <a:endParaRPr lang="en-US" sz="2232" b="1">
              <a:solidFill>
                <a:srgbClr val="086354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0" lvl="0" indent="0" algn="just">
              <a:lnSpc>
                <a:spcPts val="2985"/>
              </a:lnSpc>
              <a:spcBef>
                <a:spcPct val="0"/>
              </a:spcBef>
            </a:pPr>
            <a:endParaRPr lang="en-US" sz="2232" b="1">
              <a:solidFill>
                <a:srgbClr val="08635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34608" y="5825510"/>
            <a:ext cx="2964146" cy="78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Centralized Dashboard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94400" y="5669698"/>
            <a:ext cx="5413198" cy="114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15"/>
              </a:lnSpc>
            </a:pPr>
            <a:r>
              <a:rPr lang="en-US" sz="2154" b="1">
                <a:solidFill>
                  <a:srgbClr val="10443B"/>
                </a:solidFill>
                <a:latin typeface="Aileron Bold"/>
                <a:ea typeface="Aileron Bold"/>
                <a:cs typeface="Aileron Bold"/>
                <a:sym typeface="Aileron Bold"/>
              </a:rPr>
              <a:t>Provides water authorities with a live map of reported issues, sensor alerts, and maintenance progress.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94400" y="7078412"/>
            <a:ext cx="5650109" cy="167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70"/>
              </a:lnSpc>
            </a:pPr>
            <a:r>
              <a:rPr lang="en-US" sz="1907" b="1">
                <a:solidFill>
                  <a:srgbClr val="10443B"/>
                </a:solidFill>
                <a:latin typeface="Aileron Bold"/>
                <a:ea typeface="Aileron Bold"/>
                <a:cs typeface="Aileron Bold"/>
                <a:sym typeface="Aileron Bold"/>
              </a:rPr>
              <a:t>System uses AI algorithms to prioritize repairs based on factors such as leak severity, population density, and infrastructure vulnerability.</a:t>
            </a:r>
          </a:p>
          <a:p>
            <a:pPr algn="just">
              <a:lnSpc>
                <a:spcPts val="2670"/>
              </a:lnSpc>
            </a:pPr>
            <a:endParaRPr lang="en-US" sz="1907" b="1">
              <a:solidFill>
                <a:srgbClr val="10443B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34608" y="7350521"/>
            <a:ext cx="2964146" cy="787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3"/>
              </a:lnSpc>
            </a:pPr>
            <a:r>
              <a:rPr lang="en-US" sz="2295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Priority-Based Response System</a:t>
            </a:r>
          </a:p>
        </p:txBody>
      </p:sp>
      <p:sp>
        <p:nvSpPr>
          <p:cNvPr id="29" name="Freeform 29"/>
          <p:cNvSpPr/>
          <p:nvPr/>
        </p:nvSpPr>
        <p:spPr>
          <a:xfrm>
            <a:off x="11940752" y="2249641"/>
            <a:ext cx="949592" cy="976216"/>
          </a:xfrm>
          <a:custGeom>
            <a:avLst/>
            <a:gdLst/>
            <a:ahLst/>
            <a:cxnLst/>
            <a:rect l="l" t="t" r="r" b="b"/>
            <a:pathLst>
              <a:path w="949592" h="976216">
                <a:moveTo>
                  <a:pt x="0" y="0"/>
                </a:moveTo>
                <a:lnTo>
                  <a:pt x="949592" y="0"/>
                </a:lnTo>
                <a:lnTo>
                  <a:pt x="949592" y="976216"/>
                </a:lnTo>
                <a:lnTo>
                  <a:pt x="0" y="9762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583</Words>
  <Application>Microsoft Office PowerPoint</Application>
  <PresentationFormat>Custom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Aileron Bold</vt:lpstr>
      <vt:lpstr>Uturna Heavy</vt:lpstr>
      <vt:lpstr>Aileron Ultra-Bold</vt:lpstr>
      <vt:lpstr>Montserrat Heavy</vt:lpstr>
      <vt:lpstr>Arial</vt:lpstr>
      <vt:lpstr>Aileron Heavy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and White Simple Water and Climate Presentation</dc:title>
  <dc:creator>Praise Muzvondiwa</dc:creator>
  <cp:lastModifiedBy>Muzvondiwa, Praise</cp:lastModifiedBy>
  <cp:revision>5</cp:revision>
  <dcterms:created xsi:type="dcterms:W3CDTF">2006-08-16T00:00:00Z</dcterms:created>
  <dcterms:modified xsi:type="dcterms:W3CDTF">2024-10-06T09:12:23Z</dcterms:modified>
  <dc:identifier>DAGSt91uzyw</dc:identifier>
</cp:coreProperties>
</file>